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1.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Ex1.xml" ContentType="application/vnd.ms-office.chartex+xml"/>
  <Override PartName="/ppt/charts/style5.xml" ContentType="application/vnd.ms-office.chartstyle+xml"/>
  <Override PartName="/ppt/charts/colors5.xml" ContentType="application/vnd.ms-office.chartcolorstyle+xml"/>
  <Override PartName="/ppt/theme/themeOverride2.xml" ContentType="application/vnd.openxmlformats-officedocument.themeOverride+xml"/>
  <Override PartName="/ppt/charts/chartEx2.xml" ContentType="application/vnd.ms-office.chartex+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notesSlides/notesSlide29.xml" ContentType="application/vnd.openxmlformats-officedocument.presentationml.notesSlide+xml"/>
  <Override PartName="/ppt/ink/ink1.xml" ContentType="application/inkml+xml"/>
  <Override PartName="/ppt/ink/ink2.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omments/comment2.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61" r:id="rId1"/>
  </p:sldMasterIdLst>
  <p:notesMasterIdLst>
    <p:notesMasterId r:id="rId58"/>
  </p:notesMasterIdLst>
  <p:sldIdLst>
    <p:sldId id="256" r:id="rId2"/>
    <p:sldId id="346" r:id="rId3"/>
    <p:sldId id="411" r:id="rId4"/>
    <p:sldId id="347" r:id="rId5"/>
    <p:sldId id="348" r:id="rId6"/>
    <p:sldId id="351" r:id="rId7"/>
    <p:sldId id="383" r:id="rId8"/>
    <p:sldId id="355" r:id="rId9"/>
    <p:sldId id="259" r:id="rId10"/>
    <p:sldId id="420" r:id="rId11"/>
    <p:sldId id="418" r:id="rId12"/>
    <p:sldId id="419" r:id="rId13"/>
    <p:sldId id="421" r:id="rId14"/>
    <p:sldId id="442" r:id="rId15"/>
    <p:sldId id="443" r:id="rId16"/>
    <p:sldId id="444" r:id="rId17"/>
    <p:sldId id="445" r:id="rId18"/>
    <p:sldId id="446" r:id="rId19"/>
    <p:sldId id="447" r:id="rId20"/>
    <p:sldId id="448" r:id="rId21"/>
    <p:sldId id="449" r:id="rId22"/>
    <p:sldId id="450" r:id="rId23"/>
    <p:sldId id="432" r:id="rId24"/>
    <p:sldId id="441" r:id="rId25"/>
    <p:sldId id="433" r:id="rId26"/>
    <p:sldId id="434" r:id="rId27"/>
    <p:sldId id="435" r:id="rId28"/>
    <p:sldId id="436" r:id="rId29"/>
    <p:sldId id="437" r:id="rId30"/>
    <p:sldId id="438" r:id="rId31"/>
    <p:sldId id="439" r:id="rId32"/>
    <p:sldId id="440" r:id="rId33"/>
    <p:sldId id="461" r:id="rId34"/>
    <p:sldId id="462" r:id="rId35"/>
    <p:sldId id="463" r:id="rId36"/>
    <p:sldId id="464" r:id="rId37"/>
    <p:sldId id="465" r:id="rId38"/>
    <p:sldId id="466" r:id="rId39"/>
    <p:sldId id="467" r:id="rId40"/>
    <p:sldId id="469" r:id="rId41"/>
    <p:sldId id="470" r:id="rId42"/>
    <p:sldId id="468" r:id="rId43"/>
    <p:sldId id="297" r:id="rId44"/>
    <p:sldId id="296" r:id="rId45"/>
    <p:sldId id="413" r:id="rId46"/>
    <p:sldId id="451" r:id="rId47"/>
    <p:sldId id="452" r:id="rId48"/>
    <p:sldId id="416" r:id="rId49"/>
    <p:sldId id="415" r:id="rId50"/>
    <p:sldId id="412" r:id="rId51"/>
    <p:sldId id="417" r:id="rId52"/>
    <p:sldId id="453" r:id="rId53"/>
    <p:sldId id="454" r:id="rId54"/>
    <p:sldId id="455" r:id="rId55"/>
    <p:sldId id="456" r:id="rId56"/>
    <p:sldId id="46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initials="Gu"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1" autoAdjust="0"/>
    <p:restoredTop sz="86957" autoAdjust="0"/>
  </p:normalViewPr>
  <p:slideViewPr>
    <p:cSldViewPr snapToGrid="0">
      <p:cViewPr varScale="1">
        <p:scale>
          <a:sx n="107" d="100"/>
          <a:sy n="107" d="100"/>
        </p:scale>
        <p:origin x="14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nny Kohavi" userId="8612090e610871e4" providerId="LiveId" clId="{8C1D0872-912D-465E-AF0E-8ACA47696260}"/>
    <pc:docChg chg="custSel addSld modSld">
      <pc:chgData name="Ronny Kohavi" userId="8612090e610871e4" providerId="LiveId" clId="{8C1D0872-912D-465E-AF0E-8ACA47696260}" dt="2018-03-06T08:25:09.109" v="63" actId="20577"/>
      <pc:docMkLst>
        <pc:docMk/>
      </pc:docMkLst>
      <pc:sldChg chg="modSp add">
        <pc:chgData name="Ronny Kohavi" userId="8612090e610871e4" providerId="LiveId" clId="{8C1D0872-912D-465E-AF0E-8ACA47696260}" dt="2018-03-06T08:25:09.109" v="63" actId="20577"/>
        <pc:sldMkLst>
          <pc:docMk/>
          <pc:sldMk cId="3352556389" sldId="469"/>
        </pc:sldMkLst>
        <pc:spChg chg="mod">
          <ac:chgData name="Ronny Kohavi" userId="8612090e610871e4" providerId="LiveId" clId="{8C1D0872-912D-465E-AF0E-8ACA47696260}" dt="2018-03-06T08:24:48.460" v="39" actId="1076"/>
          <ac:spMkLst>
            <pc:docMk/>
            <pc:sldMk cId="3352556389" sldId="469"/>
            <ac:spMk id="2" creationId="{AE895DF6-0FB0-48F6-A864-AD7E55601BCF}"/>
          </ac:spMkLst>
        </pc:spChg>
        <pc:spChg chg="mod">
          <ac:chgData name="Ronny Kohavi" userId="8612090e610871e4" providerId="LiveId" clId="{8C1D0872-912D-465E-AF0E-8ACA47696260}" dt="2018-03-06T08:24:50.376" v="40" actId="113"/>
          <ac:spMkLst>
            <pc:docMk/>
            <pc:sldMk cId="3352556389" sldId="469"/>
            <ac:spMk id="3" creationId="{D2080EC2-D0D0-4BF2-BB0B-D6BF1B2CA73C}"/>
          </ac:spMkLst>
        </pc:spChg>
        <pc:spChg chg="mod">
          <ac:chgData name="Ronny Kohavi" userId="8612090e610871e4" providerId="LiveId" clId="{8C1D0872-912D-465E-AF0E-8ACA47696260}" dt="2018-03-06T08:25:09.109" v="63" actId="20577"/>
          <ac:spMkLst>
            <pc:docMk/>
            <pc:sldMk cId="3352556389" sldId="469"/>
            <ac:spMk id="5" creationId="{65186505-A281-4607-918C-11A4787D9D19}"/>
          </ac:spMkLst>
        </pc:spChg>
      </pc:sldChg>
      <pc:sldChg chg="add">
        <pc:chgData name="Ronny Kohavi" userId="8612090e610871e4" providerId="LiveId" clId="{8C1D0872-912D-465E-AF0E-8ACA47696260}" dt="2018-03-06T08:24:20.810" v="0" actId="20577"/>
        <pc:sldMkLst>
          <pc:docMk/>
          <pc:sldMk cId="4073276738" sldId="470"/>
        </pc:sldMkLst>
      </pc:sldChg>
    </pc:docChg>
  </pc:docChgLst>
  <pc:docChgLst>
    <pc:chgData name="Ronny Kohavi" userId="8612090e610871e4" providerId="LiveId" clId="{E7447AB0-3432-4F72-8CD2-4A83CB08E964}"/>
    <pc:docChg chg="custSel modSld">
      <pc:chgData name="Ronny Kohavi" userId="8612090e610871e4" providerId="LiveId" clId="{E7447AB0-3432-4F72-8CD2-4A83CB08E964}" dt="2018-03-07T00:28:31.570" v="92" actId="20577"/>
      <pc:docMkLst>
        <pc:docMk/>
      </pc:docMkLst>
      <pc:sldChg chg="modSp modAnim">
        <pc:chgData name="Ronny Kohavi" userId="8612090e610871e4" providerId="LiveId" clId="{E7447AB0-3432-4F72-8CD2-4A83CB08E964}" dt="2018-03-07T00:28:02.597" v="37" actId="20577"/>
        <pc:sldMkLst>
          <pc:docMk/>
          <pc:sldMk cId="1876600358" sldId="444"/>
        </pc:sldMkLst>
        <pc:spChg chg="mod">
          <ac:chgData name="Ronny Kohavi" userId="8612090e610871e4" providerId="LiveId" clId="{E7447AB0-3432-4F72-8CD2-4A83CB08E964}" dt="2018-03-07T00:28:02.597" v="37" actId="20577"/>
          <ac:spMkLst>
            <pc:docMk/>
            <pc:sldMk cId="1876600358" sldId="444"/>
            <ac:spMk id="4" creationId="{00000000-0000-0000-0000-000000000000}"/>
          </ac:spMkLst>
        </pc:spChg>
      </pc:sldChg>
      <pc:sldChg chg="delSp modSp delAnim modAnim">
        <pc:chgData name="Ronny Kohavi" userId="8612090e610871e4" providerId="LiveId" clId="{E7447AB0-3432-4F72-8CD2-4A83CB08E964}" dt="2018-03-07T00:28:19.807" v="66" actId="478"/>
        <pc:sldMkLst>
          <pc:docMk/>
          <pc:sldMk cId="1428586032" sldId="446"/>
        </pc:sldMkLst>
        <pc:spChg chg="mod">
          <ac:chgData name="Ronny Kohavi" userId="8612090e610871e4" providerId="LiveId" clId="{E7447AB0-3432-4F72-8CD2-4A83CB08E964}" dt="2018-03-07T00:28:13.594" v="64" actId="20577"/>
          <ac:spMkLst>
            <pc:docMk/>
            <pc:sldMk cId="1428586032" sldId="446"/>
            <ac:spMk id="3" creationId="{00000000-0000-0000-0000-000000000000}"/>
          </ac:spMkLst>
        </pc:spChg>
        <pc:spChg chg="del mod">
          <ac:chgData name="Ronny Kohavi" userId="8612090e610871e4" providerId="LiveId" clId="{E7447AB0-3432-4F72-8CD2-4A83CB08E964}" dt="2018-03-07T00:28:19.807" v="66" actId="478"/>
          <ac:spMkLst>
            <pc:docMk/>
            <pc:sldMk cId="1428586032" sldId="446"/>
            <ac:spMk id="6" creationId="{00000000-0000-0000-0000-000000000000}"/>
          </ac:spMkLst>
        </pc:spChg>
      </pc:sldChg>
      <pc:sldChg chg="modSp modAnim">
        <pc:chgData name="Ronny Kohavi" userId="8612090e610871e4" providerId="LiveId" clId="{E7447AB0-3432-4F72-8CD2-4A83CB08E964}" dt="2018-03-07T00:28:31.570" v="92" actId="20577"/>
        <pc:sldMkLst>
          <pc:docMk/>
          <pc:sldMk cId="3966763878" sldId="448"/>
        </pc:sldMkLst>
        <pc:spChg chg="mod">
          <ac:chgData name="Ronny Kohavi" userId="8612090e610871e4" providerId="LiveId" clId="{E7447AB0-3432-4F72-8CD2-4A83CB08E964}" dt="2018-03-07T00:28:31.570" v="92" actId="20577"/>
          <ac:spMkLst>
            <pc:docMk/>
            <pc:sldMk cId="3966763878" sldId="448"/>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1.bin"/></Relationships>
</file>

<file path=ppt/charts/_rels/chart4.xml.rels><?xml version="1.0" encoding="UTF-8" standalone="yes"?>
<Relationships xmlns="http://schemas.openxmlformats.org/package/2006/relationships"><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brianfra.REDMOND\AppData\Local\Microsoft\Windows\INetCache\Content.Outlook\D4KGQ19X\AA_Failure_xCard_v_Naive.xlsx" TargetMode="External"/><Relationship Id="rId4" Type="http://schemas.openxmlformats.org/officeDocument/2006/relationships/themeOverride" Target="../theme/themeOverride2.xml"/></Relationships>
</file>

<file path=ppt/charts/_rels/chartEx2.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oleObject" Target="file:///C:\Users\brianfra.REDMOND\AppData\Local\Microsoft\Windows\INetCache\Content.Outlook\D4KGQ19X\AA_Failure_xCard_v_Naive.xlsx" TargetMode="External"/><Relationship Id="rId4"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a:solidFill>
                  <a:schemeClr val="tx1"/>
                </a:solidFill>
              </a:rPr>
              <a:t>Amazon Kindle Sales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v>Website A</c:v>
          </c:tx>
          <c:spPr>
            <a:solidFill>
              <a:schemeClr val="accent1">
                <a:alpha val="85000"/>
              </a:schemeClr>
            </a:solidFill>
            <a:ln w="9525" cap="flat" cmpd="sng" algn="ctr">
              <a:solidFill>
                <a:schemeClr val="accent1">
                  <a:lumMod val="75000"/>
                </a:schemeClr>
              </a:solidFill>
              <a:round/>
            </a:ln>
            <a:effectLst/>
          </c:spPr>
          <c:invertIfNegative val="0"/>
          <c:cat>
            <c:numRef>
              <c:f>Sheet1!$A$2:$A$10</c:f>
              <c:numCache>
                <c:formatCode>[$-409]mmmm\ d\,\ yyyy;@</c:formatCode>
                <c:ptCount val="9"/>
                <c:pt idx="0">
                  <c:v>39744</c:v>
                </c:pt>
                <c:pt idx="1">
                  <c:v>39745</c:v>
                </c:pt>
                <c:pt idx="2">
                  <c:v>39746</c:v>
                </c:pt>
                <c:pt idx="3">
                  <c:v>39747</c:v>
                </c:pt>
                <c:pt idx="4">
                  <c:v>39748</c:v>
                </c:pt>
                <c:pt idx="5">
                  <c:v>39749</c:v>
                </c:pt>
                <c:pt idx="6">
                  <c:v>39750</c:v>
                </c:pt>
                <c:pt idx="7">
                  <c:v>39751</c:v>
                </c:pt>
                <c:pt idx="8">
                  <c:v>39752</c:v>
                </c:pt>
              </c:numCache>
            </c:numRef>
          </c:cat>
          <c:val>
            <c:numRef>
              <c:f>Sheet1!$B$2:$B$10</c:f>
              <c:numCache>
                <c:formatCode>General</c:formatCode>
                <c:ptCount val="9"/>
                <c:pt idx="0">
                  <c:v>5</c:v>
                </c:pt>
                <c:pt idx="1">
                  <c:v>6</c:v>
                </c:pt>
                <c:pt idx="2">
                  <c:v>6</c:v>
                </c:pt>
                <c:pt idx="3">
                  <c:v>5</c:v>
                </c:pt>
              </c:numCache>
            </c:numRef>
          </c:val>
          <c:extLst>
            <c:ext xmlns:c16="http://schemas.microsoft.com/office/drawing/2014/chart" uri="{C3380CC4-5D6E-409C-BE32-E72D297353CC}">
              <c16:uniqueId val="{00000000-E1AC-4D65-A43A-7EDCCD14CC8E}"/>
            </c:ext>
          </c:extLst>
        </c:ser>
        <c:ser>
          <c:idx val="1"/>
          <c:order val="1"/>
          <c:tx>
            <c:v>Website B</c:v>
          </c:tx>
          <c:spPr>
            <a:solidFill>
              <a:srgbClr val="0070C0"/>
            </a:solidFill>
            <a:ln w="9525" cap="flat" cmpd="sng" algn="ctr">
              <a:solidFill>
                <a:schemeClr val="accent2">
                  <a:lumMod val="75000"/>
                </a:schemeClr>
              </a:solidFill>
              <a:round/>
            </a:ln>
            <a:effectLst/>
          </c:spPr>
          <c:invertIfNegative val="0"/>
          <c:val>
            <c:numRef>
              <c:f>Sheet1!$C$2:$C$10</c:f>
              <c:numCache>
                <c:formatCode>General</c:formatCode>
                <c:ptCount val="9"/>
                <c:pt idx="4">
                  <c:v>5</c:v>
                </c:pt>
                <c:pt idx="5">
                  <c:v>25</c:v>
                </c:pt>
                <c:pt idx="6">
                  <c:v>28</c:v>
                </c:pt>
                <c:pt idx="7">
                  <c:v>23</c:v>
                </c:pt>
                <c:pt idx="8">
                  <c:v>29</c:v>
                </c:pt>
              </c:numCache>
            </c:numRef>
          </c:val>
          <c:extLst>
            <c:ext xmlns:c16="http://schemas.microsoft.com/office/drawing/2014/chart" uri="{C3380CC4-5D6E-409C-BE32-E72D297353CC}">
              <c16:uniqueId val="{00000001-E1AC-4D65-A43A-7EDCCD14CC8E}"/>
            </c:ext>
          </c:extLst>
        </c:ser>
        <c:dLbls>
          <c:showLegendKey val="0"/>
          <c:showVal val="0"/>
          <c:showCatName val="0"/>
          <c:showSerName val="0"/>
          <c:showPercent val="0"/>
          <c:showBubbleSize val="0"/>
        </c:dLbls>
        <c:gapWidth val="65"/>
        <c:axId val="279303256"/>
        <c:axId val="279298944"/>
      </c:barChart>
      <c:dateAx>
        <c:axId val="279303256"/>
        <c:scaling>
          <c:orientation val="minMax"/>
        </c:scaling>
        <c:delete val="0"/>
        <c:axPos val="b"/>
        <c:numFmt formatCode="[$-409]mmmm\ d\,\ yyyy;@" sourceLinked="1"/>
        <c:majorTickMark val="out"/>
        <c:minorTickMark val="none"/>
        <c:tickLblPos val="nextTo"/>
        <c:spPr>
          <a:noFill/>
          <a:ln w="19050" cap="flat" cmpd="sng" algn="ctr">
            <a:solidFill>
              <a:schemeClr val="dk1">
                <a:lumMod val="75000"/>
                <a:lumOff val="25000"/>
              </a:schemeClr>
            </a:solidFill>
            <a:round/>
          </a:ln>
          <a:effectLst/>
        </c:spPr>
        <c:txPr>
          <a:bodyPr rot="1680000" spcFirstLastPara="1" vertOverflow="ellipsis" wrap="square" anchor="ctr" anchorCtr="1"/>
          <a:lstStyle/>
          <a:p>
            <a:pPr>
              <a:defRPr sz="1197" b="0" i="0" u="none" strike="noStrike" kern="1200" cap="all" baseline="0">
                <a:solidFill>
                  <a:schemeClr val="tx1"/>
                </a:solidFill>
                <a:latin typeface="+mn-lt"/>
                <a:ea typeface="+mn-ea"/>
                <a:cs typeface="+mn-cs"/>
              </a:defRPr>
            </a:pPr>
            <a:endParaRPr lang="en-US"/>
          </a:p>
        </c:txPr>
        <c:crossAx val="279298944"/>
        <c:crosses val="autoZero"/>
        <c:auto val="1"/>
        <c:lblOffset val="100"/>
        <c:baseTimeUnit val="days"/>
      </c:dateAx>
      <c:valAx>
        <c:axId val="279298944"/>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9303256"/>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r>
              <a:rPr lang="en-US">
                <a:solidFill>
                  <a:schemeClr val="tx1"/>
                </a:solidFill>
              </a:rPr>
              <a:t>Amazon Kindle Sales</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Sheet1!$B$14</c:f>
              <c:strCache>
                <c:ptCount val="1"/>
                <c:pt idx="0">
                  <c:v>Website A</c:v>
                </c:pt>
              </c:strCache>
            </c:strRef>
          </c:tx>
          <c:spPr>
            <a:solidFill>
              <a:schemeClr val="accent1">
                <a:alpha val="85000"/>
              </a:schemeClr>
            </a:solidFill>
            <a:ln w="9525" cap="flat" cmpd="sng" algn="ctr">
              <a:solidFill>
                <a:schemeClr val="accent1">
                  <a:lumMod val="75000"/>
                </a:schemeClr>
              </a:solidFill>
              <a:round/>
            </a:ln>
            <a:effectLst/>
          </c:spPr>
          <c:invertIfNegative val="0"/>
          <c:cat>
            <c:numRef>
              <c:f>Sheet1!$A$2:$A$10</c:f>
              <c:numCache>
                <c:formatCode>[$-409]mmmm\ d\,\ yyyy;@</c:formatCode>
                <c:ptCount val="9"/>
                <c:pt idx="0">
                  <c:v>39744</c:v>
                </c:pt>
                <c:pt idx="1">
                  <c:v>39745</c:v>
                </c:pt>
                <c:pt idx="2">
                  <c:v>39746</c:v>
                </c:pt>
                <c:pt idx="3">
                  <c:v>39747</c:v>
                </c:pt>
                <c:pt idx="4">
                  <c:v>39748</c:v>
                </c:pt>
                <c:pt idx="5">
                  <c:v>39749</c:v>
                </c:pt>
                <c:pt idx="6">
                  <c:v>39750</c:v>
                </c:pt>
                <c:pt idx="7">
                  <c:v>39751</c:v>
                </c:pt>
                <c:pt idx="8">
                  <c:v>39752</c:v>
                </c:pt>
              </c:numCache>
            </c:numRef>
          </c:cat>
          <c:val>
            <c:numRef>
              <c:f>Sheet1!$B$15:$B$23</c:f>
              <c:numCache>
                <c:formatCode>General</c:formatCode>
                <c:ptCount val="9"/>
                <c:pt idx="0">
                  <c:v>5</c:v>
                </c:pt>
                <c:pt idx="1">
                  <c:v>6</c:v>
                </c:pt>
                <c:pt idx="2">
                  <c:v>6</c:v>
                </c:pt>
                <c:pt idx="3">
                  <c:v>5</c:v>
                </c:pt>
                <c:pt idx="4">
                  <c:v>8</c:v>
                </c:pt>
                <c:pt idx="5">
                  <c:v>27</c:v>
                </c:pt>
                <c:pt idx="6">
                  <c:v>32</c:v>
                </c:pt>
                <c:pt idx="7">
                  <c:v>25</c:v>
                </c:pt>
                <c:pt idx="8">
                  <c:v>33</c:v>
                </c:pt>
              </c:numCache>
            </c:numRef>
          </c:val>
          <c:extLst>
            <c:ext xmlns:c16="http://schemas.microsoft.com/office/drawing/2014/chart" uri="{C3380CC4-5D6E-409C-BE32-E72D297353CC}">
              <c16:uniqueId val="{00000000-DA5C-4A5A-B280-C02EDA767863}"/>
            </c:ext>
          </c:extLst>
        </c:ser>
        <c:ser>
          <c:idx val="1"/>
          <c:order val="1"/>
          <c:tx>
            <c:strRef>
              <c:f>Sheet1!$C$14</c:f>
              <c:strCache>
                <c:ptCount val="1"/>
                <c:pt idx="0">
                  <c:v>Website B</c:v>
                </c:pt>
              </c:strCache>
            </c:strRef>
          </c:tx>
          <c:spPr>
            <a:solidFill>
              <a:srgbClr val="0070C0"/>
            </a:solidFill>
            <a:ln w="9525" cap="flat" cmpd="sng" algn="ctr">
              <a:solidFill>
                <a:schemeClr val="accent2">
                  <a:lumMod val="75000"/>
                </a:schemeClr>
              </a:solidFill>
              <a:round/>
            </a:ln>
            <a:effectLst/>
          </c:spPr>
          <c:invertIfNegative val="0"/>
          <c:val>
            <c:numRef>
              <c:f>Sheet1!$C$15:$C$23</c:f>
              <c:numCache>
                <c:formatCode>General</c:formatCode>
                <c:ptCount val="9"/>
                <c:pt idx="0">
                  <c:v>3</c:v>
                </c:pt>
                <c:pt idx="1">
                  <c:v>4</c:v>
                </c:pt>
                <c:pt idx="2">
                  <c:v>4</c:v>
                </c:pt>
                <c:pt idx="3">
                  <c:v>3</c:v>
                </c:pt>
                <c:pt idx="4">
                  <c:v>5</c:v>
                </c:pt>
                <c:pt idx="5">
                  <c:v>25</c:v>
                </c:pt>
                <c:pt idx="6">
                  <c:v>28</c:v>
                </c:pt>
                <c:pt idx="7">
                  <c:v>23</c:v>
                </c:pt>
                <c:pt idx="8">
                  <c:v>29</c:v>
                </c:pt>
              </c:numCache>
            </c:numRef>
          </c:val>
          <c:extLst>
            <c:ext xmlns:c16="http://schemas.microsoft.com/office/drawing/2014/chart" uri="{C3380CC4-5D6E-409C-BE32-E72D297353CC}">
              <c16:uniqueId val="{00000001-DA5C-4A5A-B280-C02EDA767863}"/>
            </c:ext>
          </c:extLst>
        </c:ser>
        <c:dLbls>
          <c:showLegendKey val="0"/>
          <c:showVal val="0"/>
          <c:showCatName val="0"/>
          <c:showSerName val="0"/>
          <c:showPercent val="0"/>
          <c:showBubbleSize val="0"/>
        </c:dLbls>
        <c:gapWidth val="65"/>
        <c:axId val="279301296"/>
        <c:axId val="279301688"/>
      </c:barChart>
      <c:dateAx>
        <c:axId val="279301296"/>
        <c:scaling>
          <c:orientation val="minMax"/>
        </c:scaling>
        <c:delete val="0"/>
        <c:axPos val="b"/>
        <c:numFmt formatCode="[$-409]mmmm\ d\,\ yyyy;@" sourceLinked="1"/>
        <c:majorTickMark val="out"/>
        <c:minorTickMark val="none"/>
        <c:tickLblPos val="nextTo"/>
        <c:spPr>
          <a:noFill/>
          <a:ln w="19050" cap="flat" cmpd="sng" algn="ctr">
            <a:solidFill>
              <a:schemeClr val="dk1">
                <a:lumMod val="75000"/>
                <a:lumOff val="25000"/>
              </a:schemeClr>
            </a:solidFill>
            <a:round/>
          </a:ln>
          <a:effectLst/>
        </c:spPr>
        <c:txPr>
          <a:bodyPr rot="1680000" spcFirstLastPara="1" vertOverflow="ellipsis" wrap="square" anchor="ctr" anchorCtr="1"/>
          <a:lstStyle/>
          <a:p>
            <a:pPr>
              <a:defRPr sz="1197" b="0" i="0" u="none" strike="noStrike" kern="1200" cap="all" baseline="0">
                <a:solidFill>
                  <a:schemeClr val="tx1"/>
                </a:solidFill>
                <a:latin typeface="+mn-lt"/>
                <a:ea typeface="+mn-ea"/>
                <a:cs typeface="+mn-cs"/>
              </a:defRPr>
            </a:pPr>
            <a:endParaRPr lang="en-US"/>
          </a:p>
        </c:txPr>
        <c:crossAx val="279301688"/>
        <c:crosses val="autoZero"/>
        <c:auto val="1"/>
        <c:lblOffset val="100"/>
        <c:baseTimeUnit val="days"/>
      </c:dateAx>
      <c:valAx>
        <c:axId val="279301688"/>
        <c:scaling>
          <c:orientation val="minMax"/>
        </c:scaling>
        <c:delete val="0"/>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crossAx val="279301296"/>
        <c:crosses val="autoZero"/>
        <c:crossBetween val="between"/>
      </c:valAx>
      <c:spPr>
        <a:solidFill>
          <a:schemeClr val="bg1"/>
        </a:solidFill>
        <a:ln>
          <a:noFill/>
        </a:ln>
        <a:effectLst/>
      </c:spPr>
    </c:plotArea>
    <c:legend>
      <c:legendPos val="b"/>
      <c:legendEntry>
        <c:idx val="0"/>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legendEntry>
        <c:idx val="1"/>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showDLblsOverMax val="0"/>
  </c:chart>
  <c:spPr>
    <a:solidFill>
      <a:schemeClr val="bg1"/>
    </a:soli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Time to Success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[sensitivity.xlsx]Sheet1!$B$1</c:f>
              <c:strCache>
                <c:ptCount val="1"/>
                <c:pt idx="0">
                  <c:v>A</c:v>
                </c:pt>
              </c:strCache>
            </c:strRef>
          </c:tx>
          <c:spPr>
            <a:ln w="28575" cap="rnd">
              <a:solidFill>
                <a:schemeClr val="accent1"/>
              </a:solidFill>
              <a:round/>
            </a:ln>
            <a:effectLst/>
          </c:spPr>
          <c:marker>
            <c:symbol val="none"/>
          </c:marker>
          <c:cat>
            <c:numRef>
              <c:f>[sensitivity.xlsx]Sheet1!$A$2:$A$8</c:f>
              <c:numCache>
                <c:formatCode>m/d/yyyy</c:formatCode>
                <c:ptCount val="7"/>
                <c:pt idx="0">
                  <c:v>42893</c:v>
                </c:pt>
                <c:pt idx="1">
                  <c:v>42894</c:v>
                </c:pt>
                <c:pt idx="2">
                  <c:v>42895</c:v>
                </c:pt>
                <c:pt idx="3">
                  <c:v>42896</c:v>
                </c:pt>
                <c:pt idx="4">
                  <c:v>42897</c:v>
                </c:pt>
                <c:pt idx="5">
                  <c:v>42898</c:v>
                </c:pt>
                <c:pt idx="6">
                  <c:v>42899</c:v>
                </c:pt>
              </c:numCache>
            </c:numRef>
          </c:cat>
          <c:val>
            <c:numRef>
              <c:f>[sensitivity.xlsx]Sheet1!$B$2:$B$8</c:f>
              <c:numCache>
                <c:formatCode>General</c:formatCode>
                <c:ptCount val="7"/>
                <c:pt idx="0">
                  <c:v>28.042899999999999</c:v>
                </c:pt>
                <c:pt idx="1">
                  <c:v>27.818899999999999</c:v>
                </c:pt>
                <c:pt idx="2">
                  <c:v>27.7654</c:v>
                </c:pt>
                <c:pt idx="3">
                  <c:v>28.1218</c:v>
                </c:pt>
              </c:numCache>
            </c:numRef>
          </c:val>
          <c:smooth val="0"/>
          <c:extLst>
            <c:ext xmlns:c16="http://schemas.microsoft.com/office/drawing/2014/chart" uri="{C3380CC4-5D6E-409C-BE32-E72D297353CC}">
              <c16:uniqueId val="{00000000-36C9-4082-8E5E-F409C3FDF572}"/>
            </c:ext>
          </c:extLst>
        </c:ser>
        <c:ser>
          <c:idx val="1"/>
          <c:order val="1"/>
          <c:tx>
            <c:strRef>
              <c:f>[sensitivity.xlsx]Sheet1!$C$1</c:f>
              <c:strCache>
                <c:ptCount val="1"/>
                <c:pt idx="0">
                  <c:v>B</c:v>
                </c:pt>
              </c:strCache>
            </c:strRef>
          </c:tx>
          <c:spPr>
            <a:ln w="28575" cap="rnd">
              <a:solidFill>
                <a:schemeClr val="accent2"/>
              </a:solidFill>
              <a:round/>
            </a:ln>
            <a:effectLst/>
          </c:spPr>
          <c:marker>
            <c:symbol val="none"/>
          </c:marker>
          <c:cat>
            <c:numRef>
              <c:f>[sensitivity.xlsx]Sheet1!$A$2:$A$8</c:f>
              <c:numCache>
                <c:formatCode>m/d/yyyy</c:formatCode>
                <c:ptCount val="7"/>
                <c:pt idx="0">
                  <c:v>42893</c:v>
                </c:pt>
                <c:pt idx="1">
                  <c:v>42894</c:v>
                </c:pt>
                <c:pt idx="2">
                  <c:v>42895</c:v>
                </c:pt>
                <c:pt idx="3">
                  <c:v>42896</c:v>
                </c:pt>
                <c:pt idx="4">
                  <c:v>42897</c:v>
                </c:pt>
                <c:pt idx="5">
                  <c:v>42898</c:v>
                </c:pt>
                <c:pt idx="6">
                  <c:v>42899</c:v>
                </c:pt>
              </c:numCache>
            </c:numRef>
          </c:cat>
          <c:val>
            <c:numRef>
              <c:f>[sensitivity.xlsx]Sheet1!$C$2:$C$8</c:f>
              <c:numCache>
                <c:formatCode>General</c:formatCode>
                <c:ptCount val="7"/>
                <c:pt idx="4">
                  <c:v>28.046600000000002</c:v>
                </c:pt>
                <c:pt idx="5">
                  <c:v>27.804099999999998</c:v>
                </c:pt>
                <c:pt idx="6">
                  <c:v>27.875699999999998</c:v>
                </c:pt>
              </c:numCache>
            </c:numRef>
          </c:val>
          <c:smooth val="0"/>
          <c:extLst>
            <c:ext xmlns:c16="http://schemas.microsoft.com/office/drawing/2014/chart" uri="{C3380CC4-5D6E-409C-BE32-E72D297353CC}">
              <c16:uniqueId val="{00000001-36C9-4082-8E5E-F409C3FDF572}"/>
            </c:ext>
          </c:extLst>
        </c:ser>
        <c:dLbls>
          <c:showLegendKey val="0"/>
          <c:showVal val="0"/>
          <c:showCatName val="0"/>
          <c:showSerName val="0"/>
          <c:showPercent val="0"/>
          <c:showBubbleSize val="0"/>
        </c:dLbls>
        <c:smooth val="0"/>
        <c:axId val="576285520"/>
        <c:axId val="576282240"/>
      </c:lineChart>
      <c:dateAx>
        <c:axId val="57628552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282240"/>
        <c:crosses val="autoZero"/>
        <c:auto val="1"/>
        <c:lblOffset val="100"/>
        <c:baseTimeUnit val="days"/>
      </c:dateAx>
      <c:valAx>
        <c:axId val="576282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76285520"/>
        <c:crosses val="autoZero"/>
        <c:crossBetween val="between"/>
      </c:valAx>
      <c:spPr>
        <a:noFill/>
        <a:ln w="25400">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016999424643411E-2"/>
          <c:y val="0.11714231842157427"/>
          <c:w val="0.92823000664073607"/>
          <c:h val="0.72550680697623071"/>
        </c:manualLayout>
      </c:layout>
      <c:lineChart>
        <c:grouping val="standard"/>
        <c:varyColors val="0"/>
        <c:ser>
          <c:idx val="0"/>
          <c:order val="0"/>
          <c:tx>
            <c:strRef>
              <c:f>kpi_data!$B$1</c:f>
              <c:strCache>
                <c:ptCount val="1"/>
                <c:pt idx="0">
                  <c:v>Actual RPM</c:v>
                </c:pt>
              </c:strCache>
            </c:strRef>
          </c:tx>
          <c:spPr>
            <a:ln w="28575" cap="rnd">
              <a:solidFill>
                <a:schemeClr val="accent5"/>
              </a:solidFill>
              <a:round/>
            </a:ln>
            <a:effectLst/>
          </c:spPr>
          <c:marker>
            <c:symbol val="none"/>
          </c:marker>
          <c:cat>
            <c:numRef>
              <c:f>kpi_data!$A$996:$A$1915</c:f>
              <c:numCache>
                <c:formatCode>m/d/yyyy</c:formatCode>
                <c:ptCount val="920"/>
                <c:pt idx="0">
                  <c:v>41456</c:v>
                </c:pt>
                <c:pt idx="1">
                  <c:v>41457</c:v>
                </c:pt>
                <c:pt idx="2">
                  <c:v>41458</c:v>
                </c:pt>
                <c:pt idx="3">
                  <c:v>41459</c:v>
                </c:pt>
                <c:pt idx="4">
                  <c:v>41460</c:v>
                </c:pt>
                <c:pt idx="5">
                  <c:v>41461</c:v>
                </c:pt>
                <c:pt idx="6">
                  <c:v>41462</c:v>
                </c:pt>
                <c:pt idx="7">
                  <c:v>41463</c:v>
                </c:pt>
                <c:pt idx="8">
                  <c:v>41464</c:v>
                </c:pt>
                <c:pt idx="9">
                  <c:v>41465</c:v>
                </c:pt>
                <c:pt idx="10">
                  <c:v>41466</c:v>
                </c:pt>
                <c:pt idx="11">
                  <c:v>41467</c:v>
                </c:pt>
                <c:pt idx="12">
                  <c:v>41468</c:v>
                </c:pt>
                <c:pt idx="13">
                  <c:v>41469</c:v>
                </c:pt>
                <c:pt idx="14">
                  <c:v>41470</c:v>
                </c:pt>
                <c:pt idx="15">
                  <c:v>41471</c:v>
                </c:pt>
                <c:pt idx="16">
                  <c:v>41472</c:v>
                </c:pt>
                <c:pt idx="17">
                  <c:v>41473</c:v>
                </c:pt>
                <c:pt idx="18">
                  <c:v>41474</c:v>
                </c:pt>
                <c:pt idx="19">
                  <c:v>41475</c:v>
                </c:pt>
                <c:pt idx="20">
                  <c:v>41476</c:v>
                </c:pt>
                <c:pt idx="21">
                  <c:v>41477</c:v>
                </c:pt>
                <c:pt idx="22">
                  <c:v>41478</c:v>
                </c:pt>
                <c:pt idx="23">
                  <c:v>41479</c:v>
                </c:pt>
                <c:pt idx="24">
                  <c:v>41480</c:v>
                </c:pt>
                <c:pt idx="25">
                  <c:v>41481</c:v>
                </c:pt>
                <c:pt idx="26">
                  <c:v>41482</c:v>
                </c:pt>
                <c:pt idx="27">
                  <c:v>41483</c:v>
                </c:pt>
                <c:pt idx="28">
                  <c:v>41484</c:v>
                </c:pt>
                <c:pt idx="29">
                  <c:v>41485</c:v>
                </c:pt>
                <c:pt idx="30">
                  <c:v>41486</c:v>
                </c:pt>
                <c:pt idx="31">
                  <c:v>41487</c:v>
                </c:pt>
                <c:pt idx="32">
                  <c:v>41488</c:v>
                </c:pt>
                <c:pt idx="33">
                  <c:v>41489</c:v>
                </c:pt>
                <c:pt idx="34">
                  <c:v>41490</c:v>
                </c:pt>
                <c:pt idx="35">
                  <c:v>41491</c:v>
                </c:pt>
                <c:pt idx="36">
                  <c:v>41492</c:v>
                </c:pt>
                <c:pt idx="37">
                  <c:v>41493</c:v>
                </c:pt>
                <c:pt idx="38">
                  <c:v>41494</c:v>
                </c:pt>
                <c:pt idx="39">
                  <c:v>41495</c:v>
                </c:pt>
                <c:pt idx="40">
                  <c:v>41496</c:v>
                </c:pt>
                <c:pt idx="41">
                  <c:v>41497</c:v>
                </c:pt>
                <c:pt idx="42">
                  <c:v>41498</c:v>
                </c:pt>
                <c:pt idx="43">
                  <c:v>41499</c:v>
                </c:pt>
                <c:pt idx="44">
                  <c:v>41500</c:v>
                </c:pt>
                <c:pt idx="45">
                  <c:v>41501</c:v>
                </c:pt>
                <c:pt idx="46">
                  <c:v>41502</c:v>
                </c:pt>
                <c:pt idx="47">
                  <c:v>41503</c:v>
                </c:pt>
                <c:pt idx="48">
                  <c:v>41504</c:v>
                </c:pt>
                <c:pt idx="49">
                  <c:v>41505</c:v>
                </c:pt>
                <c:pt idx="50">
                  <c:v>41506</c:v>
                </c:pt>
                <c:pt idx="51">
                  <c:v>41507</c:v>
                </c:pt>
                <c:pt idx="52">
                  <c:v>41508</c:v>
                </c:pt>
                <c:pt idx="53">
                  <c:v>41509</c:v>
                </c:pt>
                <c:pt idx="54">
                  <c:v>41510</c:v>
                </c:pt>
                <c:pt idx="55">
                  <c:v>41511</c:v>
                </c:pt>
                <c:pt idx="56">
                  <c:v>41512</c:v>
                </c:pt>
                <c:pt idx="57">
                  <c:v>41513</c:v>
                </c:pt>
                <c:pt idx="58">
                  <c:v>41514</c:v>
                </c:pt>
                <c:pt idx="59">
                  <c:v>41515</c:v>
                </c:pt>
                <c:pt idx="60">
                  <c:v>41516</c:v>
                </c:pt>
                <c:pt idx="61">
                  <c:v>41517</c:v>
                </c:pt>
                <c:pt idx="62">
                  <c:v>41518</c:v>
                </c:pt>
                <c:pt idx="63">
                  <c:v>41519</c:v>
                </c:pt>
                <c:pt idx="64">
                  <c:v>41520</c:v>
                </c:pt>
                <c:pt idx="65">
                  <c:v>41521</c:v>
                </c:pt>
                <c:pt idx="66">
                  <c:v>41522</c:v>
                </c:pt>
                <c:pt idx="67">
                  <c:v>41523</c:v>
                </c:pt>
                <c:pt idx="68">
                  <c:v>41524</c:v>
                </c:pt>
                <c:pt idx="69">
                  <c:v>41525</c:v>
                </c:pt>
                <c:pt idx="70">
                  <c:v>41526</c:v>
                </c:pt>
                <c:pt idx="71">
                  <c:v>41527</c:v>
                </c:pt>
                <c:pt idx="72">
                  <c:v>41528</c:v>
                </c:pt>
                <c:pt idx="73">
                  <c:v>41529</c:v>
                </c:pt>
                <c:pt idx="74">
                  <c:v>41530</c:v>
                </c:pt>
                <c:pt idx="75">
                  <c:v>41531</c:v>
                </c:pt>
                <c:pt idx="76">
                  <c:v>41532</c:v>
                </c:pt>
                <c:pt idx="77">
                  <c:v>41533</c:v>
                </c:pt>
                <c:pt idx="78">
                  <c:v>41534</c:v>
                </c:pt>
                <c:pt idx="79">
                  <c:v>41535</c:v>
                </c:pt>
                <c:pt idx="80">
                  <c:v>41536</c:v>
                </c:pt>
                <c:pt idx="81">
                  <c:v>41537</c:v>
                </c:pt>
                <c:pt idx="82">
                  <c:v>41538</c:v>
                </c:pt>
                <c:pt idx="83">
                  <c:v>41539</c:v>
                </c:pt>
                <c:pt idx="84">
                  <c:v>41540</c:v>
                </c:pt>
                <c:pt idx="85">
                  <c:v>41541</c:v>
                </c:pt>
                <c:pt idx="86">
                  <c:v>41542</c:v>
                </c:pt>
                <c:pt idx="87">
                  <c:v>41543</c:v>
                </c:pt>
                <c:pt idx="88">
                  <c:v>41544</c:v>
                </c:pt>
                <c:pt idx="89">
                  <c:v>41545</c:v>
                </c:pt>
                <c:pt idx="90">
                  <c:v>41546</c:v>
                </c:pt>
                <c:pt idx="91">
                  <c:v>41547</c:v>
                </c:pt>
                <c:pt idx="92">
                  <c:v>41548</c:v>
                </c:pt>
                <c:pt idx="93">
                  <c:v>41549</c:v>
                </c:pt>
                <c:pt idx="94">
                  <c:v>41550</c:v>
                </c:pt>
                <c:pt idx="95">
                  <c:v>41551</c:v>
                </c:pt>
                <c:pt idx="96">
                  <c:v>41552</c:v>
                </c:pt>
                <c:pt idx="97">
                  <c:v>41553</c:v>
                </c:pt>
                <c:pt idx="98">
                  <c:v>41554</c:v>
                </c:pt>
                <c:pt idx="99">
                  <c:v>41555</c:v>
                </c:pt>
                <c:pt idx="100">
                  <c:v>41556</c:v>
                </c:pt>
                <c:pt idx="101">
                  <c:v>41557</c:v>
                </c:pt>
                <c:pt idx="102">
                  <c:v>41558</c:v>
                </c:pt>
                <c:pt idx="103">
                  <c:v>41559</c:v>
                </c:pt>
                <c:pt idx="104">
                  <c:v>41560</c:v>
                </c:pt>
                <c:pt idx="105">
                  <c:v>41561</c:v>
                </c:pt>
                <c:pt idx="106">
                  <c:v>41562</c:v>
                </c:pt>
                <c:pt idx="107">
                  <c:v>41563</c:v>
                </c:pt>
                <c:pt idx="108">
                  <c:v>41564</c:v>
                </c:pt>
                <c:pt idx="109">
                  <c:v>41565</c:v>
                </c:pt>
                <c:pt idx="110">
                  <c:v>41566</c:v>
                </c:pt>
                <c:pt idx="111">
                  <c:v>41567</c:v>
                </c:pt>
                <c:pt idx="112">
                  <c:v>41568</c:v>
                </c:pt>
                <c:pt idx="113">
                  <c:v>41569</c:v>
                </c:pt>
                <c:pt idx="114">
                  <c:v>41570</c:v>
                </c:pt>
                <c:pt idx="115">
                  <c:v>41571</c:v>
                </c:pt>
                <c:pt idx="116">
                  <c:v>41572</c:v>
                </c:pt>
                <c:pt idx="117">
                  <c:v>41573</c:v>
                </c:pt>
                <c:pt idx="118">
                  <c:v>41574</c:v>
                </c:pt>
                <c:pt idx="119">
                  <c:v>41575</c:v>
                </c:pt>
                <c:pt idx="120">
                  <c:v>41576</c:v>
                </c:pt>
                <c:pt idx="121">
                  <c:v>41577</c:v>
                </c:pt>
                <c:pt idx="122">
                  <c:v>41578</c:v>
                </c:pt>
                <c:pt idx="123">
                  <c:v>41579</c:v>
                </c:pt>
                <c:pt idx="124">
                  <c:v>41580</c:v>
                </c:pt>
                <c:pt idx="125">
                  <c:v>41581</c:v>
                </c:pt>
                <c:pt idx="126">
                  <c:v>41582</c:v>
                </c:pt>
                <c:pt idx="127">
                  <c:v>41583</c:v>
                </c:pt>
                <c:pt idx="128">
                  <c:v>41584</c:v>
                </c:pt>
                <c:pt idx="129">
                  <c:v>41585</c:v>
                </c:pt>
                <c:pt idx="130">
                  <c:v>41586</c:v>
                </c:pt>
                <c:pt idx="131">
                  <c:v>41587</c:v>
                </c:pt>
                <c:pt idx="132">
                  <c:v>41588</c:v>
                </c:pt>
                <c:pt idx="133">
                  <c:v>41589</c:v>
                </c:pt>
                <c:pt idx="134">
                  <c:v>41590</c:v>
                </c:pt>
                <c:pt idx="135">
                  <c:v>41591</c:v>
                </c:pt>
                <c:pt idx="136">
                  <c:v>41592</c:v>
                </c:pt>
                <c:pt idx="137">
                  <c:v>41593</c:v>
                </c:pt>
                <c:pt idx="138">
                  <c:v>41594</c:v>
                </c:pt>
                <c:pt idx="139">
                  <c:v>41595</c:v>
                </c:pt>
                <c:pt idx="140">
                  <c:v>41596</c:v>
                </c:pt>
                <c:pt idx="141">
                  <c:v>41597</c:v>
                </c:pt>
                <c:pt idx="142">
                  <c:v>41598</c:v>
                </c:pt>
                <c:pt idx="143">
                  <c:v>41599</c:v>
                </c:pt>
                <c:pt idx="144">
                  <c:v>41600</c:v>
                </c:pt>
                <c:pt idx="145">
                  <c:v>41601</c:v>
                </c:pt>
                <c:pt idx="146">
                  <c:v>41602</c:v>
                </c:pt>
                <c:pt idx="147">
                  <c:v>41603</c:v>
                </c:pt>
                <c:pt idx="148">
                  <c:v>41604</c:v>
                </c:pt>
                <c:pt idx="149">
                  <c:v>41605</c:v>
                </c:pt>
                <c:pt idx="150">
                  <c:v>41606</c:v>
                </c:pt>
                <c:pt idx="151">
                  <c:v>41607</c:v>
                </c:pt>
                <c:pt idx="152">
                  <c:v>41608</c:v>
                </c:pt>
                <c:pt idx="153">
                  <c:v>41609</c:v>
                </c:pt>
                <c:pt idx="154">
                  <c:v>41610</c:v>
                </c:pt>
                <c:pt idx="155">
                  <c:v>41611</c:v>
                </c:pt>
                <c:pt idx="156">
                  <c:v>41612</c:v>
                </c:pt>
                <c:pt idx="157">
                  <c:v>41613</c:v>
                </c:pt>
                <c:pt idx="158">
                  <c:v>41614</c:v>
                </c:pt>
                <c:pt idx="159">
                  <c:v>41615</c:v>
                </c:pt>
                <c:pt idx="160">
                  <c:v>41616</c:v>
                </c:pt>
                <c:pt idx="161">
                  <c:v>41617</c:v>
                </c:pt>
                <c:pt idx="162">
                  <c:v>41618</c:v>
                </c:pt>
                <c:pt idx="163">
                  <c:v>41619</c:v>
                </c:pt>
                <c:pt idx="164">
                  <c:v>41620</c:v>
                </c:pt>
                <c:pt idx="165">
                  <c:v>41621</c:v>
                </c:pt>
                <c:pt idx="166">
                  <c:v>41622</c:v>
                </c:pt>
                <c:pt idx="167">
                  <c:v>41623</c:v>
                </c:pt>
                <c:pt idx="168">
                  <c:v>41624</c:v>
                </c:pt>
                <c:pt idx="169">
                  <c:v>41625</c:v>
                </c:pt>
                <c:pt idx="170">
                  <c:v>41626</c:v>
                </c:pt>
                <c:pt idx="171">
                  <c:v>41627</c:v>
                </c:pt>
                <c:pt idx="172">
                  <c:v>41628</c:v>
                </c:pt>
                <c:pt idx="173">
                  <c:v>41629</c:v>
                </c:pt>
                <c:pt idx="174">
                  <c:v>41630</c:v>
                </c:pt>
                <c:pt idx="175">
                  <c:v>41631</c:v>
                </c:pt>
                <c:pt idx="176">
                  <c:v>41632</c:v>
                </c:pt>
                <c:pt idx="177">
                  <c:v>41633</c:v>
                </c:pt>
                <c:pt idx="178">
                  <c:v>41634</c:v>
                </c:pt>
                <c:pt idx="179">
                  <c:v>41635</c:v>
                </c:pt>
                <c:pt idx="180">
                  <c:v>41636</c:v>
                </c:pt>
                <c:pt idx="181">
                  <c:v>41637</c:v>
                </c:pt>
                <c:pt idx="182">
                  <c:v>41638</c:v>
                </c:pt>
                <c:pt idx="183">
                  <c:v>41639</c:v>
                </c:pt>
                <c:pt idx="184">
                  <c:v>41640</c:v>
                </c:pt>
                <c:pt idx="185">
                  <c:v>41641</c:v>
                </c:pt>
                <c:pt idx="186">
                  <c:v>41642</c:v>
                </c:pt>
                <c:pt idx="187">
                  <c:v>41643</c:v>
                </c:pt>
                <c:pt idx="188">
                  <c:v>41644</c:v>
                </c:pt>
                <c:pt idx="189">
                  <c:v>41645</c:v>
                </c:pt>
                <c:pt idx="190">
                  <c:v>41646</c:v>
                </c:pt>
                <c:pt idx="191">
                  <c:v>41647</c:v>
                </c:pt>
                <c:pt idx="192">
                  <c:v>41648</c:v>
                </c:pt>
                <c:pt idx="193">
                  <c:v>41649</c:v>
                </c:pt>
                <c:pt idx="194">
                  <c:v>41650</c:v>
                </c:pt>
                <c:pt idx="195">
                  <c:v>41651</c:v>
                </c:pt>
                <c:pt idx="196">
                  <c:v>41652</c:v>
                </c:pt>
                <c:pt idx="197">
                  <c:v>41653</c:v>
                </c:pt>
                <c:pt idx="198">
                  <c:v>41654</c:v>
                </c:pt>
                <c:pt idx="199">
                  <c:v>41655</c:v>
                </c:pt>
                <c:pt idx="200">
                  <c:v>41656</c:v>
                </c:pt>
                <c:pt idx="201">
                  <c:v>41657</c:v>
                </c:pt>
                <c:pt idx="202">
                  <c:v>41658</c:v>
                </c:pt>
                <c:pt idx="203">
                  <c:v>41659</c:v>
                </c:pt>
                <c:pt idx="204">
                  <c:v>41660</c:v>
                </c:pt>
                <c:pt idx="205">
                  <c:v>41661</c:v>
                </c:pt>
                <c:pt idx="206">
                  <c:v>41662</c:v>
                </c:pt>
                <c:pt idx="207">
                  <c:v>41663</c:v>
                </c:pt>
                <c:pt idx="208">
                  <c:v>41664</c:v>
                </c:pt>
                <c:pt idx="209">
                  <c:v>41665</c:v>
                </c:pt>
                <c:pt idx="210">
                  <c:v>41666</c:v>
                </c:pt>
                <c:pt idx="211">
                  <c:v>41667</c:v>
                </c:pt>
                <c:pt idx="212">
                  <c:v>41668</c:v>
                </c:pt>
                <c:pt idx="213">
                  <c:v>41669</c:v>
                </c:pt>
                <c:pt idx="214">
                  <c:v>41670</c:v>
                </c:pt>
                <c:pt idx="215">
                  <c:v>41671</c:v>
                </c:pt>
                <c:pt idx="216">
                  <c:v>41672</c:v>
                </c:pt>
                <c:pt idx="217">
                  <c:v>41673</c:v>
                </c:pt>
                <c:pt idx="218">
                  <c:v>41674</c:v>
                </c:pt>
                <c:pt idx="219">
                  <c:v>41675</c:v>
                </c:pt>
                <c:pt idx="220">
                  <c:v>41676</c:v>
                </c:pt>
                <c:pt idx="221">
                  <c:v>41677</c:v>
                </c:pt>
                <c:pt idx="222">
                  <c:v>41678</c:v>
                </c:pt>
                <c:pt idx="223">
                  <c:v>41679</c:v>
                </c:pt>
                <c:pt idx="224">
                  <c:v>41680</c:v>
                </c:pt>
                <c:pt idx="225">
                  <c:v>41681</c:v>
                </c:pt>
                <c:pt idx="226">
                  <c:v>41682</c:v>
                </c:pt>
                <c:pt idx="227">
                  <c:v>41683</c:v>
                </c:pt>
                <c:pt idx="228">
                  <c:v>41684</c:v>
                </c:pt>
                <c:pt idx="229">
                  <c:v>41685</c:v>
                </c:pt>
                <c:pt idx="230">
                  <c:v>41686</c:v>
                </c:pt>
                <c:pt idx="231">
                  <c:v>41687</c:v>
                </c:pt>
                <c:pt idx="232">
                  <c:v>41688</c:v>
                </c:pt>
                <c:pt idx="233">
                  <c:v>41689</c:v>
                </c:pt>
                <c:pt idx="234">
                  <c:v>41690</c:v>
                </c:pt>
                <c:pt idx="235">
                  <c:v>41691</c:v>
                </c:pt>
                <c:pt idx="236">
                  <c:v>41692</c:v>
                </c:pt>
                <c:pt idx="237">
                  <c:v>41693</c:v>
                </c:pt>
                <c:pt idx="238">
                  <c:v>41694</c:v>
                </c:pt>
                <c:pt idx="239">
                  <c:v>41695</c:v>
                </c:pt>
                <c:pt idx="240">
                  <c:v>41696</c:v>
                </c:pt>
                <c:pt idx="241">
                  <c:v>41697</c:v>
                </c:pt>
                <c:pt idx="242">
                  <c:v>41698</c:v>
                </c:pt>
                <c:pt idx="243">
                  <c:v>41699</c:v>
                </c:pt>
                <c:pt idx="244">
                  <c:v>41700</c:v>
                </c:pt>
                <c:pt idx="245">
                  <c:v>41701</c:v>
                </c:pt>
                <c:pt idx="246">
                  <c:v>41702</c:v>
                </c:pt>
                <c:pt idx="247">
                  <c:v>41703</c:v>
                </c:pt>
                <c:pt idx="248">
                  <c:v>41704</c:v>
                </c:pt>
                <c:pt idx="249">
                  <c:v>41705</c:v>
                </c:pt>
                <c:pt idx="250">
                  <c:v>41706</c:v>
                </c:pt>
                <c:pt idx="251">
                  <c:v>41707</c:v>
                </c:pt>
                <c:pt idx="252">
                  <c:v>41708</c:v>
                </c:pt>
                <c:pt idx="253">
                  <c:v>41709</c:v>
                </c:pt>
                <c:pt idx="254">
                  <c:v>41710</c:v>
                </c:pt>
                <c:pt idx="255">
                  <c:v>41711</c:v>
                </c:pt>
                <c:pt idx="256">
                  <c:v>41712</c:v>
                </c:pt>
                <c:pt idx="257">
                  <c:v>41713</c:v>
                </c:pt>
                <c:pt idx="258">
                  <c:v>41714</c:v>
                </c:pt>
                <c:pt idx="259">
                  <c:v>41715</c:v>
                </c:pt>
                <c:pt idx="260">
                  <c:v>41716</c:v>
                </c:pt>
                <c:pt idx="261">
                  <c:v>41717</c:v>
                </c:pt>
                <c:pt idx="262">
                  <c:v>41718</c:v>
                </c:pt>
                <c:pt idx="263">
                  <c:v>41719</c:v>
                </c:pt>
                <c:pt idx="264">
                  <c:v>41720</c:v>
                </c:pt>
                <c:pt idx="265">
                  <c:v>41721</c:v>
                </c:pt>
                <c:pt idx="266">
                  <c:v>41722</c:v>
                </c:pt>
                <c:pt idx="267">
                  <c:v>41723</c:v>
                </c:pt>
                <c:pt idx="268">
                  <c:v>41724</c:v>
                </c:pt>
                <c:pt idx="269">
                  <c:v>41725</c:v>
                </c:pt>
                <c:pt idx="270">
                  <c:v>41726</c:v>
                </c:pt>
                <c:pt idx="271">
                  <c:v>41727</c:v>
                </c:pt>
                <c:pt idx="272">
                  <c:v>41728</c:v>
                </c:pt>
                <c:pt idx="273">
                  <c:v>41729</c:v>
                </c:pt>
                <c:pt idx="274">
                  <c:v>41730</c:v>
                </c:pt>
                <c:pt idx="275">
                  <c:v>41731</c:v>
                </c:pt>
                <c:pt idx="276">
                  <c:v>41732</c:v>
                </c:pt>
                <c:pt idx="277">
                  <c:v>41733</c:v>
                </c:pt>
                <c:pt idx="278">
                  <c:v>41734</c:v>
                </c:pt>
                <c:pt idx="279">
                  <c:v>41735</c:v>
                </c:pt>
                <c:pt idx="280">
                  <c:v>41736</c:v>
                </c:pt>
                <c:pt idx="281">
                  <c:v>41737</c:v>
                </c:pt>
                <c:pt idx="282">
                  <c:v>41738</c:v>
                </c:pt>
                <c:pt idx="283">
                  <c:v>41739</c:v>
                </c:pt>
                <c:pt idx="284">
                  <c:v>41740</c:v>
                </c:pt>
                <c:pt idx="285">
                  <c:v>41741</c:v>
                </c:pt>
                <c:pt idx="286">
                  <c:v>41742</c:v>
                </c:pt>
                <c:pt idx="287">
                  <c:v>41743</c:v>
                </c:pt>
                <c:pt idx="288">
                  <c:v>41744</c:v>
                </c:pt>
                <c:pt idx="289">
                  <c:v>41745</c:v>
                </c:pt>
                <c:pt idx="290">
                  <c:v>41746</c:v>
                </c:pt>
                <c:pt idx="291">
                  <c:v>41747</c:v>
                </c:pt>
                <c:pt idx="292">
                  <c:v>41748</c:v>
                </c:pt>
                <c:pt idx="293">
                  <c:v>41749</c:v>
                </c:pt>
                <c:pt idx="294">
                  <c:v>41750</c:v>
                </c:pt>
                <c:pt idx="295">
                  <c:v>41751</c:v>
                </c:pt>
                <c:pt idx="296">
                  <c:v>41752</c:v>
                </c:pt>
                <c:pt idx="297">
                  <c:v>41753</c:v>
                </c:pt>
                <c:pt idx="298">
                  <c:v>41754</c:v>
                </c:pt>
                <c:pt idx="299">
                  <c:v>41755</c:v>
                </c:pt>
                <c:pt idx="300">
                  <c:v>41756</c:v>
                </c:pt>
                <c:pt idx="301">
                  <c:v>41757</c:v>
                </c:pt>
                <c:pt idx="302">
                  <c:v>41758</c:v>
                </c:pt>
                <c:pt idx="303">
                  <c:v>41759</c:v>
                </c:pt>
                <c:pt idx="304">
                  <c:v>41760</c:v>
                </c:pt>
                <c:pt idx="305">
                  <c:v>41761</c:v>
                </c:pt>
                <c:pt idx="306">
                  <c:v>41762</c:v>
                </c:pt>
                <c:pt idx="307">
                  <c:v>41763</c:v>
                </c:pt>
                <c:pt idx="308">
                  <c:v>41764</c:v>
                </c:pt>
                <c:pt idx="309">
                  <c:v>41765</c:v>
                </c:pt>
                <c:pt idx="310">
                  <c:v>41766</c:v>
                </c:pt>
                <c:pt idx="311">
                  <c:v>41767</c:v>
                </c:pt>
                <c:pt idx="312">
                  <c:v>41768</c:v>
                </c:pt>
                <c:pt idx="313">
                  <c:v>41769</c:v>
                </c:pt>
                <c:pt idx="314">
                  <c:v>41770</c:v>
                </c:pt>
                <c:pt idx="315">
                  <c:v>41771</c:v>
                </c:pt>
                <c:pt idx="316">
                  <c:v>41772</c:v>
                </c:pt>
                <c:pt idx="317">
                  <c:v>41773</c:v>
                </c:pt>
                <c:pt idx="318">
                  <c:v>41774</c:v>
                </c:pt>
                <c:pt idx="319">
                  <c:v>41775</c:v>
                </c:pt>
                <c:pt idx="320">
                  <c:v>41776</c:v>
                </c:pt>
                <c:pt idx="321">
                  <c:v>41777</c:v>
                </c:pt>
                <c:pt idx="322">
                  <c:v>41778</c:v>
                </c:pt>
                <c:pt idx="323">
                  <c:v>41779</c:v>
                </c:pt>
                <c:pt idx="324">
                  <c:v>41780</c:v>
                </c:pt>
                <c:pt idx="325">
                  <c:v>41781</c:v>
                </c:pt>
                <c:pt idx="326">
                  <c:v>41782</c:v>
                </c:pt>
                <c:pt idx="327">
                  <c:v>41783</c:v>
                </c:pt>
                <c:pt idx="328">
                  <c:v>41784</c:v>
                </c:pt>
                <c:pt idx="329">
                  <c:v>41785</c:v>
                </c:pt>
                <c:pt idx="330">
                  <c:v>41786</c:v>
                </c:pt>
                <c:pt idx="331">
                  <c:v>41787</c:v>
                </c:pt>
                <c:pt idx="332">
                  <c:v>41788</c:v>
                </c:pt>
                <c:pt idx="333">
                  <c:v>41789</c:v>
                </c:pt>
                <c:pt idx="334">
                  <c:v>41790</c:v>
                </c:pt>
                <c:pt idx="335">
                  <c:v>41791</c:v>
                </c:pt>
                <c:pt idx="336">
                  <c:v>41792</c:v>
                </c:pt>
                <c:pt idx="337">
                  <c:v>41793</c:v>
                </c:pt>
                <c:pt idx="338">
                  <c:v>41794</c:v>
                </c:pt>
                <c:pt idx="339">
                  <c:v>41795</c:v>
                </c:pt>
                <c:pt idx="340">
                  <c:v>41796</c:v>
                </c:pt>
                <c:pt idx="341">
                  <c:v>41797</c:v>
                </c:pt>
                <c:pt idx="342">
                  <c:v>41798</c:v>
                </c:pt>
                <c:pt idx="343">
                  <c:v>41799</c:v>
                </c:pt>
                <c:pt idx="344">
                  <c:v>41800</c:v>
                </c:pt>
                <c:pt idx="345">
                  <c:v>41801</c:v>
                </c:pt>
                <c:pt idx="346">
                  <c:v>41802</c:v>
                </c:pt>
                <c:pt idx="347">
                  <c:v>41803</c:v>
                </c:pt>
                <c:pt idx="348">
                  <c:v>41804</c:v>
                </c:pt>
                <c:pt idx="349">
                  <c:v>41805</c:v>
                </c:pt>
                <c:pt idx="350">
                  <c:v>41806</c:v>
                </c:pt>
                <c:pt idx="351">
                  <c:v>41807</c:v>
                </c:pt>
                <c:pt idx="352">
                  <c:v>41808</c:v>
                </c:pt>
                <c:pt idx="353">
                  <c:v>41809</c:v>
                </c:pt>
                <c:pt idx="354">
                  <c:v>41810</c:v>
                </c:pt>
                <c:pt idx="355">
                  <c:v>41811</c:v>
                </c:pt>
                <c:pt idx="356">
                  <c:v>41812</c:v>
                </c:pt>
                <c:pt idx="357">
                  <c:v>41813</c:v>
                </c:pt>
                <c:pt idx="358">
                  <c:v>41814</c:v>
                </c:pt>
                <c:pt idx="359">
                  <c:v>41815</c:v>
                </c:pt>
                <c:pt idx="360">
                  <c:v>41816</c:v>
                </c:pt>
                <c:pt idx="361">
                  <c:v>41817</c:v>
                </c:pt>
                <c:pt idx="362">
                  <c:v>41818</c:v>
                </c:pt>
                <c:pt idx="363">
                  <c:v>41819</c:v>
                </c:pt>
                <c:pt idx="364">
                  <c:v>41820</c:v>
                </c:pt>
                <c:pt idx="365">
                  <c:v>41821</c:v>
                </c:pt>
                <c:pt idx="366">
                  <c:v>41822</c:v>
                </c:pt>
                <c:pt idx="367">
                  <c:v>41823</c:v>
                </c:pt>
                <c:pt idx="368">
                  <c:v>41824</c:v>
                </c:pt>
                <c:pt idx="369">
                  <c:v>41825</c:v>
                </c:pt>
                <c:pt idx="370">
                  <c:v>41826</c:v>
                </c:pt>
                <c:pt idx="371">
                  <c:v>41827</c:v>
                </c:pt>
                <c:pt idx="372">
                  <c:v>41828</c:v>
                </c:pt>
                <c:pt idx="373">
                  <c:v>41829</c:v>
                </c:pt>
                <c:pt idx="374">
                  <c:v>41830</c:v>
                </c:pt>
                <c:pt idx="375">
                  <c:v>41831</c:v>
                </c:pt>
                <c:pt idx="376">
                  <c:v>41832</c:v>
                </c:pt>
                <c:pt idx="377">
                  <c:v>41833</c:v>
                </c:pt>
                <c:pt idx="378">
                  <c:v>41834</c:v>
                </c:pt>
                <c:pt idx="379">
                  <c:v>41835</c:v>
                </c:pt>
                <c:pt idx="380">
                  <c:v>41836</c:v>
                </c:pt>
                <c:pt idx="381">
                  <c:v>41837</c:v>
                </c:pt>
                <c:pt idx="382">
                  <c:v>41838</c:v>
                </c:pt>
                <c:pt idx="383">
                  <c:v>41839</c:v>
                </c:pt>
                <c:pt idx="384">
                  <c:v>41840</c:v>
                </c:pt>
                <c:pt idx="385">
                  <c:v>41841</c:v>
                </c:pt>
                <c:pt idx="386">
                  <c:v>41842</c:v>
                </c:pt>
                <c:pt idx="387">
                  <c:v>41843</c:v>
                </c:pt>
                <c:pt idx="388">
                  <c:v>41844</c:v>
                </c:pt>
                <c:pt idx="389">
                  <c:v>41845</c:v>
                </c:pt>
                <c:pt idx="390">
                  <c:v>41846</c:v>
                </c:pt>
                <c:pt idx="391">
                  <c:v>41847</c:v>
                </c:pt>
                <c:pt idx="392">
                  <c:v>41848</c:v>
                </c:pt>
                <c:pt idx="393">
                  <c:v>41849</c:v>
                </c:pt>
                <c:pt idx="394">
                  <c:v>41850</c:v>
                </c:pt>
                <c:pt idx="395">
                  <c:v>41851</c:v>
                </c:pt>
                <c:pt idx="396">
                  <c:v>41852</c:v>
                </c:pt>
                <c:pt idx="397">
                  <c:v>41853</c:v>
                </c:pt>
                <c:pt idx="398">
                  <c:v>41854</c:v>
                </c:pt>
                <c:pt idx="399">
                  <c:v>41855</c:v>
                </c:pt>
                <c:pt idx="400">
                  <c:v>41856</c:v>
                </c:pt>
                <c:pt idx="401">
                  <c:v>41857</c:v>
                </c:pt>
                <c:pt idx="402">
                  <c:v>41858</c:v>
                </c:pt>
                <c:pt idx="403">
                  <c:v>41859</c:v>
                </c:pt>
                <c:pt idx="404">
                  <c:v>41860</c:v>
                </c:pt>
                <c:pt idx="405">
                  <c:v>41861</c:v>
                </c:pt>
                <c:pt idx="406">
                  <c:v>41862</c:v>
                </c:pt>
                <c:pt idx="407">
                  <c:v>41863</c:v>
                </c:pt>
                <c:pt idx="408">
                  <c:v>41864</c:v>
                </c:pt>
                <c:pt idx="409">
                  <c:v>41865</c:v>
                </c:pt>
                <c:pt idx="410">
                  <c:v>41866</c:v>
                </c:pt>
                <c:pt idx="411">
                  <c:v>41867</c:v>
                </c:pt>
                <c:pt idx="412">
                  <c:v>41868</c:v>
                </c:pt>
                <c:pt idx="413">
                  <c:v>41869</c:v>
                </c:pt>
                <c:pt idx="414">
                  <c:v>41870</c:v>
                </c:pt>
                <c:pt idx="415">
                  <c:v>41871</c:v>
                </c:pt>
                <c:pt idx="416">
                  <c:v>41872</c:v>
                </c:pt>
                <c:pt idx="417">
                  <c:v>41873</c:v>
                </c:pt>
                <c:pt idx="418">
                  <c:v>41874</c:v>
                </c:pt>
                <c:pt idx="419">
                  <c:v>41875</c:v>
                </c:pt>
                <c:pt idx="420">
                  <c:v>41876</c:v>
                </c:pt>
                <c:pt idx="421">
                  <c:v>41877</c:v>
                </c:pt>
                <c:pt idx="422">
                  <c:v>41878</c:v>
                </c:pt>
                <c:pt idx="423">
                  <c:v>41879</c:v>
                </c:pt>
                <c:pt idx="424">
                  <c:v>41880</c:v>
                </c:pt>
                <c:pt idx="425">
                  <c:v>41881</c:v>
                </c:pt>
                <c:pt idx="426">
                  <c:v>41882</c:v>
                </c:pt>
                <c:pt idx="427">
                  <c:v>41883</c:v>
                </c:pt>
                <c:pt idx="428">
                  <c:v>41884</c:v>
                </c:pt>
                <c:pt idx="429">
                  <c:v>41885</c:v>
                </c:pt>
                <c:pt idx="430">
                  <c:v>41886</c:v>
                </c:pt>
                <c:pt idx="431">
                  <c:v>41887</c:v>
                </c:pt>
                <c:pt idx="432">
                  <c:v>41888</c:v>
                </c:pt>
                <c:pt idx="433">
                  <c:v>41889</c:v>
                </c:pt>
                <c:pt idx="434">
                  <c:v>41890</c:v>
                </c:pt>
                <c:pt idx="435">
                  <c:v>41891</c:v>
                </c:pt>
                <c:pt idx="436">
                  <c:v>41892</c:v>
                </c:pt>
                <c:pt idx="437">
                  <c:v>41893</c:v>
                </c:pt>
                <c:pt idx="438">
                  <c:v>41894</c:v>
                </c:pt>
                <c:pt idx="439">
                  <c:v>41895</c:v>
                </c:pt>
                <c:pt idx="440">
                  <c:v>41896</c:v>
                </c:pt>
                <c:pt idx="441">
                  <c:v>41897</c:v>
                </c:pt>
                <c:pt idx="442">
                  <c:v>41898</c:v>
                </c:pt>
                <c:pt idx="443">
                  <c:v>41899</c:v>
                </c:pt>
                <c:pt idx="444">
                  <c:v>41900</c:v>
                </c:pt>
                <c:pt idx="445">
                  <c:v>41901</c:v>
                </c:pt>
                <c:pt idx="446">
                  <c:v>41902</c:v>
                </c:pt>
                <c:pt idx="447">
                  <c:v>41903</c:v>
                </c:pt>
                <c:pt idx="448">
                  <c:v>41904</c:v>
                </c:pt>
                <c:pt idx="449">
                  <c:v>41905</c:v>
                </c:pt>
                <c:pt idx="450">
                  <c:v>41906</c:v>
                </c:pt>
                <c:pt idx="451">
                  <c:v>41907</c:v>
                </c:pt>
                <c:pt idx="452">
                  <c:v>41908</c:v>
                </c:pt>
                <c:pt idx="453">
                  <c:v>41909</c:v>
                </c:pt>
                <c:pt idx="454">
                  <c:v>41910</c:v>
                </c:pt>
                <c:pt idx="455">
                  <c:v>41911</c:v>
                </c:pt>
                <c:pt idx="456">
                  <c:v>41912</c:v>
                </c:pt>
                <c:pt idx="457">
                  <c:v>41913</c:v>
                </c:pt>
                <c:pt idx="458">
                  <c:v>41914</c:v>
                </c:pt>
                <c:pt idx="459">
                  <c:v>41915</c:v>
                </c:pt>
                <c:pt idx="460">
                  <c:v>41916</c:v>
                </c:pt>
                <c:pt idx="461">
                  <c:v>41917</c:v>
                </c:pt>
                <c:pt idx="462">
                  <c:v>41918</c:v>
                </c:pt>
                <c:pt idx="463">
                  <c:v>41919</c:v>
                </c:pt>
                <c:pt idx="464">
                  <c:v>41920</c:v>
                </c:pt>
                <c:pt idx="465">
                  <c:v>41921</c:v>
                </c:pt>
                <c:pt idx="466">
                  <c:v>41922</c:v>
                </c:pt>
                <c:pt idx="467">
                  <c:v>41923</c:v>
                </c:pt>
                <c:pt idx="468">
                  <c:v>41924</c:v>
                </c:pt>
                <c:pt idx="469">
                  <c:v>41925</c:v>
                </c:pt>
                <c:pt idx="470">
                  <c:v>41926</c:v>
                </c:pt>
                <c:pt idx="471">
                  <c:v>41927</c:v>
                </c:pt>
                <c:pt idx="472">
                  <c:v>41928</c:v>
                </c:pt>
                <c:pt idx="473">
                  <c:v>41929</c:v>
                </c:pt>
                <c:pt idx="474">
                  <c:v>41930</c:v>
                </c:pt>
                <c:pt idx="475">
                  <c:v>41931</c:v>
                </c:pt>
                <c:pt idx="476">
                  <c:v>41932</c:v>
                </c:pt>
                <c:pt idx="477">
                  <c:v>41933</c:v>
                </c:pt>
                <c:pt idx="478">
                  <c:v>41934</c:v>
                </c:pt>
                <c:pt idx="479">
                  <c:v>41935</c:v>
                </c:pt>
                <c:pt idx="480">
                  <c:v>41936</c:v>
                </c:pt>
                <c:pt idx="481">
                  <c:v>41937</c:v>
                </c:pt>
                <c:pt idx="482">
                  <c:v>41938</c:v>
                </c:pt>
                <c:pt idx="483">
                  <c:v>41939</c:v>
                </c:pt>
                <c:pt idx="484">
                  <c:v>41940</c:v>
                </c:pt>
                <c:pt idx="485">
                  <c:v>41941</c:v>
                </c:pt>
                <c:pt idx="486">
                  <c:v>41942</c:v>
                </c:pt>
                <c:pt idx="487">
                  <c:v>41943</c:v>
                </c:pt>
                <c:pt idx="488">
                  <c:v>41944</c:v>
                </c:pt>
                <c:pt idx="489">
                  <c:v>41945</c:v>
                </c:pt>
                <c:pt idx="490">
                  <c:v>41946</c:v>
                </c:pt>
                <c:pt idx="491">
                  <c:v>41947</c:v>
                </c:pt>
                <c:pt idx="492">
                  <c:v>41948</c:v>
                </c:pt>
                <c:pt idx="493">
                  <c:v>41949</c:v>
                </c:pt>
                <c:pt idx="494">
                  <c:v>41950</c:v>
                </c:pt>
                <c:pt idx="495">
                  <c:v>41951</c:v>
                </c:pt>
                <c:pt idx="496">
                  <c:v>41952</c:v>
                </c:pt>
                <c:pt idx="497">
                  <c:v>41953</c:v>
                </c:pt>
                <c:pt idx="498">
                  <c:v>41954</c:v>
                </c:pt>
                <c:pt idx="499">
                  <c:v>41955</c:v>
                </c:pt>
                <c:pt idx="500">
                  <c:v>41956</c:v>
                </c:pt>
                <c:pt idx="501">
                  <c:v>41957</c:v>
                </c:pt>
                <c:pt idx="502">
                  <c:v>41958</c:v>
                </c:pt>
                <c:pt idx="503">
                  <c:v>41959</c:v>
                </c:pt>
                <c:pt idx="504">
                  <c:v>41960</c:v>
                </c:pt>
                <c:pt idx="505">
                  <c:v>41961</c:v>
                </c:pt>
                <c:pt idx="506">
                  <c:v>41962</c:v>
                </c:pt>
                <c:pt idx="507">
                  <c:v>41963</c:v>
                </c:pt>
                <c:pt idx="508">
                  <c:v>41964</c:v>
                </c:pt>
                <c:pt idx="509">
                  <c:v>41965</c:v>
                </c:pt>
                <c:pt idx="510">
                  <c:v>41966</c:v>
                </c:pt>
                <c:pt idx="511">
                  <c:v>41967</c:v>
                </c:pt>
                <c:pt idx="512">
                  <c:v>41968</c:v>
                </c:pt>
                <c:pt idx="513">
                  <c:v>41969</c:v>
                </c:pt>
                <c:pt idx="514">
                  <c:v>41970</c:v>
                </c:pt>
                <c:pt idx="515">
                  <c:v>41971</c:v>
                </c:pt>
                <c:pt idx="516">
                  <c:v>41972</c:v>
                </c:pt>
                <c:pt idx="517">
                  <c:v>41973</c:v>
                </c:pt>
                <c:pt idx="518">
                  <c:v>41974</c:v>
                </c:pt>
                <c:pt idx="519">
                  <c:v>41975</c:v>
                </c:pt>
                <c:pt idx="520">
                  <c:v>41976</c:v>
                </c:pt>
                <c:pt idx="521">
                  <c:v>41977</c:v>
                </c:pt>
                <c:pt idx="522">
                  <c:v>41978</c:v>
                </c:pt>
                <c:pt idx="523">
                  <c:v>41979</c:v>
                </c:pt>
                <c:pt idx="524">
                  <c:v>41980</c:v>
                </c:pt>
                <c:pt idx="525">
                  <c:v>41981</c:v>
                </c:pt>
                <c:pt idx="526">
                  <c:v>41982</c:v>
                </c:pt>
                <c:pt idx="527">
                  <c:v>41983</c:v>
                </c:pt>
                <c:pt idx="528">
                  <c:v>41984</c:v>
                </c:pt>
                <c:pt idx="529">
                  <c:v>41985</c:v>
                </c:pt>
                <c:pt idx="530">
                  <c:v>41986</c:v>
                </c:pt>
                <c:pt idx="531">
                  <c:v>41987</c:v>
                </c:pt>
                <c:pt idx="532">
                  <c:v>41988</c:v>
                </c:pt>
                <c:pt idx="533">
                  <c:v>41989</c:v>
                </c:pt>
                <c:pt idx="534">
                  <c:v>41990</c:v>
                </c:pt>
                <c:pt idx="535">
                  <c:v>41991</c:v>
                </c:pt>
                <c:pt idx="536">
                  <c:v>41992</c:v>
                </c:pt>
                <c:pt idx="537">
                  <c:v>41993</c:v>
                </c:pt>
                <c:pt idx="538">
                  <c:v>41994</c:v>
                </c:pt>
                <c:pt idx="539">
                  <c:v>41995</c:v>
                </c:pt>
                <c:pt idx="540">
                  <c:v>41996</c:v>
                </c:pt>
                <c:pt idx="541">
                  <c:v>41997</c:v>
                </c:pt>
                <c:pt idx="542">
                  <c:v>41998</c:v>
                </c:pt>
                <c:pt idx="543">
                  <c:v>41999</c:v>
                </c:pt>
                <c:pt idx="544">
                  <c:v>42000</c:v>
                </c:pt>
                <c:pt idx="545">
                  <c:v>42001</c:v>
                </c:pt>
                <c:pt idx="546">
                  <c:v>42002</c:v>
                </c:pt>
                <c:pt idx="547">
                  <c:v>42003</c:v>
                </c:pt>
                <c:pt idx="548">
                  <c:v>42004</c:v>
                </c:pt>
                <c:pt idx="549">
                  <c:v>42005</c:v>
                </c:pt>
                <c:pt idx="550">
                  <c:v>42006</c:v>
                </c:pt>
                <c:pt idx="551">
                  <c:v>42007</c:v>
                </c:pt>
                <c:pt idx="552">
                  <c:v>42008</c:v>
                </c:pt>
                <c:pt idx="553">
                  <c:v>42009</c:v>
                </c:pt>
                <c:pt idx="554">
                  <c:v>42010</c:v>
                </c:pt>
                <c:pt idx="555">
                  <c:v>42011</c:v>
                </c:pt>
                <c:pt idx="556">
                  <c:v>42012</c:v>
                </c:pt>
                <c:pt idx="557">
                  <c:v>42013</c:v>
                </c:pt>
                <c:pt idx="558">
                  <c:v>42014</c:v>
                </c:pt>
                <c:pt idx="559">
                  <c:v>42015</c:v>
                </c:pt>
                <c:pt idx="560">
                  <c:v>42016</c:v>
                </c:pt>
                <c:pt idx="561">
                  <c:v>42017</c:v>
                </c:pt>
                <c:pt idx="562">
                  <c:v>42018</c:v>
                </c:pt>
                <c:pt idx="563">
                  <c:v>42019</c:v>
                </c:pt>
                <c:pt idx="564">
                  <c:v>42020</c:v>
                </c:pt>
                <c:pt idx="565">
                  <c:v>42021</c:v>
                </c:pt>
                <c:pt idx="566">
                  <c:v>42022</c:v>
                </c:pt>
                <c:pt idx="567">
                  <c:v>42023</c:v>
                </c:pt>
                <c:pt idx="568">
                  <c:v>42024</c:v>
                </c:pt>
                <c:pt idx="569">
                  <c:v>42025</c:v>
                </c:pt>
                <c:pt idx="570">
                  <c:v>42026</c:v>
                </c:pt>
                <c:pt idx="571">
                  <c:v>42027</c:v>
                </c:pt>
                <c:pt idx="572">
                  <c:v>42028</c:v>
                </c:pt>
                <c:pt idx="573">
                  <c:v>42029</c:v>
                </c:pt>
                <c:pt idx="574">
                  <c:v>42030</c:v>
                </c:pt>
                <c:pt idx="575">
                  <c:v>42031</c:v>
                </c:pt>
                <c:pt idx="576">
                  <c:v>42032</c:v>
                </c:pt>
                <c:pt idx="577">
                  <c:v>42033</c:v>
                </c:pt>
                <c:pt idx="578">
                  <c:v>42034</c:v>
                </c:pt>
                <c:pt idx="579">
                  <c:v>42035</c:v>
                </c:pt>
                <c:pt idx="580">
                  <c:v>42036</c:v>
                </c:pt>
                <c:pt idx="581">
                  <c:v>42037</c:v>
                </c:pt>
                <c:pt idx="582">
                  <c:v>42038</c:v>
                </c:pt>
                <c:pt idx="583">
                  <c:v>42039</c:v>
                </c:pt>
                <c:pt idx="584">
                  <c:v>42040</c:v>
                </c:pt>
                <c:pt idx="585">
                  <c:v>42041</c:v>
                </c:pt>
                <c:pt idx="586">
                  <c:v>42042</c:v>
                </c:pt>
                <c:pt idx="587">
                  <c:v>42043</c:v>
                </c:pt>
                <c:pt idx="588">
                  <c:v>42044</c:v>
                </c:pt>
                <c:pt idx="589">
                  <c:v>42045</c:v>
                </c:pt>
                <c:pt idx="590">
                  <c:v>42046</c:v>
                </c:pt>
                <c:pt idx="591">
                  <c:v>42047</c:v>
                </c:pt>
                <c:pt idx="592">
                  <c:v>42048</c:v>
                </c:pt>
                <c:pt idx="593">
                  <c:v>42049</c:v>
                </c:pt>
                <c:pt idx="594">
                  <c:v>42050</c:v>
                </c:pt>
                <c:pt idx="595">
                  <c:v>42051</c:v>
                </c:pt>
                <c:pt idx="596">
                  <c:v>42052</c:v>
                </c:pt>
                <c:pt idx="597">
                  <c:v>42053</c:v>
                </c:pt>
                <c:pt idx="598">
                  <c:v>42054</c:v>
                </c:pt>
                <c:pt idx="599">
                  <c:v>42055</c:v>
                </c:pt>
                <c:pt idx="600">
                  <c:v>42056</c:v>
                </c:pt>
                <c:pt idx="601">
                  <c:v>42057</c:v>
                </c:pt>
                <c:pt idx="602">
                  <c:v>42058</c:v>
                </c:pt>
                <c:pt idx="603">
                  <c:v>42059</c:v>
                </c:pt>
                <c:pt idx="604">
                  <c:v>42060</c:v>
                </c:pt>
                <c:pt idx="605">
                  <c:v>42061</c:v>
                </c:pt>
                <c:pt idx="606">
                  <c:v>42062</c:v>
                </c:pt>
                <c:pt idx="607">
                  <c:v>42063</c:v>
                </c:pt>
                <c:pt idx="608">
                  <c:v>42064</c:v>
                </c:pt>
                <c:pt idx="609">
                  <c:v>42065</c:v>
                </c:pt>
                <c:pt idx="610">
                  <c:v>42066</c:v>
                </c:pt>
                <c:pt idx="611">
                  <c:v>42067</c:v>
                </c:pt>
                <c:pt idx="612">
                  <c:v>42068</c:v>
                </c:pt>
                <c:pt idx="613">
                  <c:v>42069</c:v>
                </c:pt>
                <c:pt idx="614">
                  <c:v>42070</c:v>
                </c:pt>
                <c:pt idx="615">
                  <c:v>42071</c:v>
                </c:pt>
                <c:pt idx="616">
                  <c:v>42072</c:v>
                </c:pt>
                <c:pt idx="617">
                  <c:v>42073</c:v>
                </c:pt>
                <c:pt idx="618">
                  <c:v>42074</c:v>
                </c:pt>
                <c:pt idx="619">
                  <c:v>42075</c:v>
                </c:pt>
                <c:pt idx="620">
                  <c:v>42076</c:v>
                </c:pt>
                <c:pt idx="621">
                  <c:v>42077</c:v>
                </c:pt>
                <c:pt idx="622">
                  <c:v>42078</c:v>
                </c:pt>
                <c:pt idx="623">
                  <c:v>42079</c:v>
                </c:pt>
                <c:pt idx="624">
                  <c:v>42080</c:v>
                </c:pt>
                <c:pt idx="625">
                  <c:v>42081</c:v>
                </c:pt>
                <c:pt idx="626">
                  <c:v>42082</c:v>
                </c:pt>
                <c:pt idx="627">
                  <c:v>42083</c:v>
                </c:pt>
                <c:pt idx="628">
                  <c:v>42084</c:v>
                </c:pt>
                <c:pt idx="629">
                  <c:v>42085</c:v>
                </c:pt>
                <c:pt idx="630">
                  <c:v>42086</c:v>
                </c:pt>
                <c:pt idx="631">
                  <c:v>42087</c:v>
                </c:pt>
                <c:pt idx="632">
                  <c:v>42088</c:v>
                </c:pt>
                <c:pt idx="633">
                  <c:v>42089</c:v>
                </c:pt>
                <c:pt idx="634">
                  <c:v>42090</c:v>
                </c:pt>
                <c:pt idx="635">
                  <c:v>42091</c:v>
                </c:pt>
                <c:pt idx="636">
                  <c:v>42092</c:v>
                </c:pt>
                <c:pt idx="637">
                  <c:v>42093</c:v>
                </c:pt>
                <c:pt idx="638">
                  <c:v>42094</c:v>
                </c:pt>
                <c:pt idx="639">
                  <c:v>42095</c:v>
                </c:pt>
                <c:pt idx="640">
                  <c:v>42096</c:v>
                </c:pt>
                <c:pt idx="641">
                  <c:v>42097</c:v>
                </c:pt>
                <c:pt idx="642">
                  <c:v>42098</c:v>
                </c:pt>
                <c:pt idx="643">
                  <c:v>42099</c:v>
                </c:pt>
                <c:pt idx="644">
                  <c:v>42100</c:v>
                </c:pt>
                <c:pt idx="645">
                  <c:v>42101</c:v>
                </c:pt>
                <c:pt idx="646">
                  <c:v>42102</c:v>
                </c:pt>
                <c:pt idx="647">
                  <c:v>42103</c:v>
                </c:pt>
                <c:pt idx="648">
                  <c:v>42104</c:v>
                </c:pt>
                <c:pt idx="649">
                  <c:v>42105</c:v>
                </c:pt>
                <c:pt idx="650">
                  <c:v>42106</c:v>
                </c:pt>
                <c:pt idx="651">
                  <c:v>42107</c:v>
                </c:pt>
                <c:pt idx="652">
                  <c:v>42108</c:v>
                </c:pt>
                <c:pt idx="653">
                  <c:v>42109</c:v>
                </c:pt>
                <c:pt idx="654">
                  <c:v>42110</c:v>
                </c:pt>
                <c:pt idx="655">
                  <c:v>42111</c:v>
                </c:pt>
                <c:pt idx="656">
                  <c:v>42112</c:v>
                </c:pt>
                <c:pt idx="657">
                  <c:v>42113</c:v>
                </c:pt>
                <c:pt idx="658">
                  <c:v>42114</c:v>
                </c:pt>
                <c:pt idx="659">
                  <c:v>42115</c:v>
                </c:pt>
                <c:pt idx="660">
                  <c:v>42116</c:v>
                </c:pt>
                <c:pt idx="661">
                  <c:v>42117</c:v>
                </c:pt>
                <c:pt idx="662">
                  <c:v>42118</c:v>
                </c:pt>
                <c:pt idx="663">
                  <c:v>42119</c:v>
                </c:pt>
                <c:pt idx="664">
                  <c:v>42120</c:v>
                </c:pt>
                <c:pt idx="665">
                  <c:v>42121</c:v>
                </c:pt>
                <c:pt idx="666">
                  <c:v>42122</c:v>
                </c:pt>
                <c:pt idx="667">
                  <c:v>42123</c:v>
                </c:pt>
                <c:pt idx="668">
                  <c:v>42124</c:v>
                </c:pt>
                <c:pt idx="669">
                  <c:v>42125</c:v>
                </c:pt>
                <c:pt idx="670">
                  <c:v>42126</c:v>
                </c:pt>
                <c:pt idx="671">
                  <c:v>42127</c:v>
                </c:pt>
                <c:pt idx="672">
                  <c:v>42128</c:v>
                </c:pt>
                <c:pt idx="673">
                  <c:v>42129</c:v>
                </c:pt>
                <c:pt idx="674">
                  <c:v>42130</c:v>
                </c:pt>
                <c:pt idx="675">
                  <c:v>42131</c:v>
                </c:pt>
                <c:pt idx="676">
                  <c:v>42132</c:v>
                </c:pt>
                <c:pt idx="677">
                  <c:v>42133</c:v>
                </c:pt>
                <c:pt idx="678">
                  <c:v>42134</c:v>
                </c:pt>
                <c:pt idx="679">
                  <c:v>42135</c:v>
                </c:pt>
                <c:pt idx="680">
                  <c:v>42136</c:v>
                </c:pt>
                <c:pt idx="681">
                  <c:v>42137</c:v>
                </c:pt>
                <c:pt idx="682">
                  <c:v>42138</c:v>
                </c:pt>
                <c:pt idx="683">
                  <c:v>42139</c:v>
                </c:pt>
                <c:pt idx="684">
                  <c:v>42140</c:v>
                </c:pt>
                <c:pt idx="685">
                  <c:v>42141</c:v>
                </c:pt>
                <c:pt idx="686">
                  <c:v>42142</c:v>
                </c:pt>
                <c:pt idx="687">
                  <c:v>42143</c:v>
                </c:pt>
                <c:pt idx="688">
                  <c:v>42144</c:v>
                </c:pt>
                <c:pt idx="689">
                  <c:v>42145</c:v>
                </c:pt>
                <c:pt idx="690">
                  <c:v>42146</c:v>
                </c:pt>
                <c:pt idx="691">
                  <c:v>42147</c:v>
                </c:pt>
                <c:pt idx="692">
                  <c:v>42148</c:v>
                </c:pt>
                <c:pt idx="693">
                  <c:v>42149</c:v>
                </c:pt>
                <c:pt idx="694">
                  <c:v>42150</c:v>
                </c:pt>
                <c:pt idx="695">
                  <c:v>42151</c:v>
                </c:pt>
                <c:pt idx="696">
                  <c:v>42152</c:v>
                </c:pt>
                <c:pt idx="697">
                  <c:v>42153</c:v>
                </c:pt>
                <c:pt idx="698">
                  <c:v>42154</c:v>
                </c:pt>
                <c:pt idx="699">
                  <c:v>42155</c:v>
                </c:pt>
                <c:pt idx="700">
                  <c:v>42156</c:v>
                </c:pt>
                <c:pt idx="701">
                  <c:v>42157</c:v>
                </c:pt>
                <c:pt idx="702">
                  <c:v>42158</c:v>
                </c:pt>
                <c:pt idx="703">
                  <c:v>42159</c:v>
                </c:pt>
                <c:pt idx="704">
                  <c:v>42160</c:v>
                </c:pt>
                <c:pt idx="705">
                  <c:v>42161</c:v>
                </c:pt>
                <c:pt idx="706">
                  <c:v>42162</c:v>
                </c:pt>
                <c:pt idx="707">
                  <c:v>42163</c:v>
                </c:pt>
                <c:pt idx="708">
                  <c:v>42164</c:v>
                </c:pt>
                <c:pt idx="709">
                  <c:v>42165</c:v>
                </c:pt>
                <c:pt idx="710">
                  <c:v>42166</c:v>
                </c:pt>
                <c:pt idx="711">
                  <c:v>42167</c:v>
                </c:pt>
                <c:pt idx="712">
                  <c:v>42168</c:v>
                </c:pt>
                <c:pt idx="713">
                  <c:v>42169</c:v>
                </c:pt>
                <c:pt idx="714">
                  <c:v>42170</c:v>
                </c:pt>
                <c:pt idx="715">
                  <c:v>42171</c:v>
                </c:pt>
                <c:pt idx="716">
                  <c:v>42172</c:v>
                </c:pt>
                <c:pt idx="717">
                  <c:v>42173</c:v>
                </c:pt>
                <c:pt idx="718">
                  <c:v>42174</c:v>
                </c:pt>
                <c:pt idx="719">
                  <c:v>42175</c:v>
                </c:pt>
                <c:pt idx="720">
                  <c:v>42176</c:v>
                </c:pt>
                <c:pt idx="721">
                  <c:v>42177</c:v>
                </c:pt>
                <c:pt idx="722">
                  <c:v>42178</c:v>
                </c:pt>
                <c:pt idx="723">
                  <c:v>42179</c:v>
                </c:pt>
                <c:pt idx="724">
                  <c:v>42180</c:v>
                </c:pt>
                <c:pt idx="725">
                  <c:v>42181</c:v>
                </c:pt>
                <c:pt idx="726">
                  <c:v>42182</c:v>
                </c:pt>
                <c:pt idx="727">
                  <c:v>42183</c:v>
                </c:pt>
                <c:pt idx="728">
                  <c:v>42184</c:v>
                </c:pt>
                <c:pt idx="729">
                  <c:v>42185</c:v>
                </c:pt>
                <c:pt idx="730">
                  <c:v>42186</c:v>
                </c:pt>
                <c:pt idx="731">
                  <c:v>42187</c:v>
                </c:pt>
                <c:pt idx="732">
                  <c:v>42188</c:v>
                </c:pt>
                <c:pt idx="733">
                  <c:v>42189</c:v>
                </c:pt>
                <c:pt idx="734">
                  <c:v>42190</c:v>
                </c:pt>
                <c:pt idx="735">
                  <c:v>42191</c:v>
                </c:pt>
                <c:pt idx="736">
                  <c:v>42192</c:v>
                </c:pt>
                <c:pt idx="737">
                  <c:v>42193</c:v>
                </c:pt>
                <c:pt idx="738">
                  <c:v>42194</c:v>
                </c:pt>
                <c:pt idx="739">
                  <c:v>42195</c:v>
                </c:pt>
                <c:pt idx="740">
                  <c:v>42196</c:v>
                </c:pt>
                <c:pt idx="741">
                  <c:v>42197</c:v>
                </c:pt>
                <c:pt idx="742">
                  <c:v>42198</c:v>
                </c:pt>
                <c:pt idx="743">
                  <c:v>42199</c:v>
                </c:pt>
                <c:pt idx="744">
                  <c:v>42200</c:v>
                </c:pt>
                <c:pt idx="745">
                  <c:v>42201</c:v>
                </c:pt>
                <c:pt idx="746">
                  <c:v>42202</c:v>
                </c:pt>
                <c:pt idx="747">
                  <c:v>42203</c:v>
                </c:pt>
                <c:pt idx="748">
                  <c:v>42204</c:v>
                </c:pt>
                <c:pt idx="749">
                  <c:v>42205</c:v>
                </c:pt>
                <c:pt idx="750">
                  <c:v>42206</c:v>
                </c:pt>
                <c:pt idx="751">
                  <c:v>42207</c:v>
                </c:pt>
                <c:pt idx="752">
                  <c:v>42208</c:v>
                </c:pt>
                <c:pt idx="753">
                  <c:v>42209</c:v>
                </c:pt>
                <c:pt idx="754">
                  <c:v>42210</c:v>
                </c:pt>
                <c:pt idx="755">
                  <c:v>42211</c:v>
                </c:pt>
                <c:pt idx="756">
                  <c:v>42212</c:v>
                </c:pt>
                <c:pt idx="757">
                  <c:v>42213</c:v>
                </c:pt>
                <c:pt idx="758">
                  <c:v>42214</c:v>
                </c:pt>
                <c:pt idx="759">
                  <c:v>42215</c:v>
                </c:pt>
                <c:pt idx="760">
                  <c:v>42216</c:v>
                </c:pt>
                <c:pt idx="761">
                  <c:v>42217</c:v>
                </c:pt>
                <c:pt idx="762">
                  <c:v>42218</c:v>
                </c:pt>
                <c:pt idx="763">
                  <c:v>42219</c:v>
                </c:pt>
                <c:pt idx="764">
                  <c:v>42220</c:v>
                </c:pt>
                <c:pt idx="765">
                  <c:v>42221</c:v>
                </c:pt>
                <c:pt idx="766">
                  <c:v>42222</c:v>
                </c:pt>
                <c:pt idx="767">
                  <c:v>42223</c:v>
                </c:pt>
                <c:pt idx="768">
                  <c:v>42224</c:v>
                </c:pt>
                <c:pt idx="769">
                  <c:v>42225</c:v>
                </c:pt>
                <c:pt idx="770">
                  <c:v>42226</c:v>
                </c:pt>
                <c:pt idx="771">
                  <c:v>42227</c:v>
                </c:pt>
                <c:pt idx="772">
                  <c:v>42228</c:v>
                </c:pt>
                <c:pt idx="773">
                  <c:v>42229</c:v>
                </c:pt>
                <c:pt idx="774">
                  <c:v>42230</c:v>
                </c:pt>
                <c:pt idx="775">
                  <c:v>42231</c:v>
                </c:pt>
                <c:pt idx="776">
                  <c:v>42232</c:v>
                </c:pt>
                <c:pt idx="777">
                  <c:v>42233</c:v>
                </c:pt>
                <c:pt idx="778">
                  <c:v>42234</c:v>
                </c:pt>
                <c:pt idx="779">
                  <c:v>42235</c:v>
                </c:pt>
                <c:pt idx="780">
                  <c:v>42236</c:v>
                </c:pt>
                <c:pt idx="781">
                  <c:v>42237</c:v>
                </c:pt>
                <c:pt idx="782">
                  <c:v>42238</c:v>
                </c:pt>
                <c:pt idx="783">
                  <c:v>42239</c:v>
                </c:pt>
                <c:pt idx="784">
                  <c:v>42240</c:v>
                </c:pt>
                <c:pt idx="785">
                  <c:v>42241</c:v>
                </c:pt>
                <c:pt idx="786">
                  <c:v>42242</c:v>
                </c:pt>
                <c:pt idx="787">
                  <c:v>42243</c:v>
                </c:pt>
                <c:pt idx="788">
                  <c:v>42244</c:v>
                </c:pt>
                <c:pt idx="789">
                  <c:v>42245</c:v>
                </c:pt>
                <c:pt idx="790">
                  <c:v>42246</c:v>
                </c:pt>
                <c:pt idx="791">
                  <c:v>42247</c:v>
                </c:pt>
                <c:pt idx="792">
                  <c:v>42248</c:v>
                </c:pt>
                <c:pt idx="793">
                  <c:v>42249</c:v>
                </c:pt>
                <c:pt idx="794">
                  <c:v>42250</c:v>
                </c:pt>
                <c:pt idx="795">
                  <c:v>42251</c:v>
                </c:pt>
                <c:pt idx="796">
                  <c:v>42252</c:v>
                </c:pt>
                <c:pt idx="797">
                  <c:v>42253</c:v>
                </c:pt>
                <c:pt idx="798">
                  <c:v>42254</c:v>
                </c:pt>
                <c:pt idx="799">
                  <c:v>42255</c:v>
                </c:pt>
                <c:pt idx="800">
                  <c:v>42256</c:v>
                </c:pt>
                <c:pt idx="801">
                  <c:v>42257</c:v>
                </c:pt>
                <c:pt idx="802">
                  <c:v>42258</c:v>
                </c:pt>
                <c:pt idx="803">
                  <c:v>42259</c:v>
                </c:pt>
                <c:pt idx="804">
                  <c:v>42260</c:v>
                </c:pt>
                <c:pt idx="805">
                  <c:v>42261</c:v>
                </c:pt>
                <c:pt idx="806">
                  <c:v>42262</c:v>
                </c:pt>
                <c:pt idx="807">
                  <c:v>42263</c:v>
                </c:pt>
                <c:pt idx="808">
                  <c:v>42264</c:v>
                </c:pt>
                <c:pt idx="809">
                  <c:v>42265</c:v>
                </c:pt>
                <c:pt idx="810">
                  <c:v>42266</c:v>
                </c:pt>
                <c:pt idx="811">
                  <c:v>42267</c:v>
                </c:pt>
                <c:pt idx="812">
                  <c:v>42268</c:v>
                </c:pt>
                <c:pt idx="813">
                  <c:v>42269</c:v>
                </c:pt>
                <c:pt idx="814">
                  <c:v>42270</c:v>
                </c:pt>
                <c:pt idx="815">
                  <c:v>42271</c:v>
                </c:pt>
                <c:pt idx="816">
                  <c:v>42272</c:v>
                </c:pt>
                <c:pt idx="817">
                  <c:v>42273</c:v>
                </c:pt>
                <c:pt idx="818">
                  <c:v>42274</c:v>
                </c:pt>
                <c:pt idx="819">
                  <c:v>42275</c:v>
                </c:pt>
                <c:pt idx="820">
                  <c:v>42276</c:v>
                </c:pt>
                <c:pt idx="821">
                  <c:v>42277</c:v>
                </c:pt>
                <c:pt idx="822">
                  <c:v>42278</c:v>
                </c:pt>
                <c:pt idx="823">
                  <c:v>42279</c:v>
                </c:pt>
                <c:pt idx="824">
                  <c:v>42280</c:v>
                </c:pt>
                <c:pt idx="825">
                  <c:v>42281</c:v>
                </c:pt>
                <c:pt idx="826">
                  <c:v>42282</c:v>
                </c:pt>
                <c:pt idx="827">
                  <c:v>42283</c:v>
                </c:pt>
                <c:pt idx="828">
                  <c:v>42284</c:v>
                </c:pt>
                <c:pt idx="829">
                  <c:v>42285</c:v>
                </c:pt>
                <c:pt idx="830">
                  <c:v>42286</c:v>
                </c:pt>
                <c:pt idx="831">
                  <c:v>42287</c:v>
                </c:pt>
                <c:pt idx="832">
                  <c:v>42288</c:v>
                </c:pt>
                <c:pt idx="833">
                  <c:v>42289</c:v>
                </c:pt>
                <c:pt idx="834">
                  <c:v>42290</c:v>
                </c:pt>
                <c:pt idx="835">
                  <c:v>42291</c:v>
                </c:pt>
                <c:pt idx="836">
                  <c:v>42292</c:v>
                </c:pt>
                <c:pt idx="837">
                  <c:v>42293</c:v>
                </c:pt>
                <c:pt idx="838">
                  <c:v>42294</c:v>
                </c:pt>
                <c:pt idx="839">
                  <c:v>42295</c:v>
                </c:pt>
                <c:pt idx="840">
                  <c:v>42296</c:v>
                </c:pt>
                <c:pt idx="841">
                  <c:v>42297</c:v>
                </c:pt>
                <c:pt idx="842">
                  <c:v>42298</c:v>
                </c:pt>
                <c:pt idx="843">
                  <c:v>42299</c:v>
                </c:pt>
                <c:pt idx="844">
                  <c:v>42300</c:v>
                </c:pt>
                <c:pt idx="845">
                  <c:v>42301</c:v>
                </c:pt>
                <c:pt idx="846">
                  <c:v>42302</c:v>
                </c:pt>
                <c:pt idx="847">
                  <c:v>42303</c:v>
                </c:pt>
                <c:pt idx="848">
                  <c:v>42304</c:v>
                </c:pt>
                <c:pt idx="849">
                  <c:v>42305</c:v>
                </c:pt>
                <c:pt idx="850">
                  <c:v>42306</c:v>
                </c:pt>
                <c:pt idx="851">
                  <c:v>42307</c:v>
                </c:pt>
                <c:pt idx="852">
                  <c:v>42308</c:v>
                </c:pt>
                <c:pt idx="853">
                  <c:v>42309</c:v>
                </c:pt>
                <c:pt idx="854">
                  <c:v>42310</c:v>
                </c:pt>
                <c:pt idx="855">
                  <c:v>42311</c:v>
                </c:pt>
                <c:pt idx="856">
                  <c:v>42312</c:v>
                </c:pt>
                <c:pt idx="857">
                  <c:v>42313</c:v>
                </c:pt>
                <c:pt idx="858">
                  <c:v>42314</c:v>
                </c:pt>
                <c:pt idx="859">
                  <c:v>42315</c:v>
                </c:pt>
                <c:pt idx="860">
                  <c:v>42316</c:v>
                </c:pt>
                <c:pt idx="861">
                  <c:v>42317</c:v>
                </c:pt>
                <c:pt idx="862">
                  <c:v>42318</c:v>
                </c:pt>
                <c:pt idx="863">
                  <c:v>42319</c:v>
                </c:pt>
                <c:pt idx="864">
                  <c:v>42320</c:v>
                </c:pt>
                <c:pt idx="865">
                  <c:v>42321</c:v>
                </c:pt>
                <c:pt idx="866">
                  <c:v>42322</c:v>
                </c:pt>
                <c:pt idx="867">
                  <c:v>42323</c:v>
                </c:pt>
                <c:pt idx="868">
                  <c:v>42324</c:v>
                </c:pt>
                <c:pt idx="869">
                  <c:v>42325</c:v>
                </c:pt>
                <c:pt idx="870">
                  <c:v>42326</c:v>
                </c:pt>
                <c:pt idx="871">
                  <c:v>42327</c:v>
                </c:pt>
                <c:pt idx="872">
                  <c:v>42328</c:v>
                </c:pt>
                <c:pt idx="873">
                  <c:v>42329</c:v>
                </c:pt>
                <c:pt idx="874">
                  <c:v>42330</c:v>
                </c:pt>
                <c:pt idx="875">
                  <c:v>42331</c:v>
                </c:pt>
                <c:pt idx="876">
                  <c:v>42332</c:v>
                </c:pt>
                <c:pt idx="877">
                  <c:v>42333</c:v>
                </c:pt>
                <c:pt idx="878">
                  <c:v>42334</c:v>
                </c:pt>
                <c:pt idx="879">
                  <c:v>42335</c:v>
                </c:pt>
                <c:pt idx="880">
                  <c:v>42336</c:v>
                </c:pt>
                <c:pt idx="881">
                  <c:v>42337</c:v>
                </c:pt>
                <c:pt idx="882">
                  <c:v>42338</c:v>
                </c:pt>
                <c:pt idx="883">
                  <c:v>42339</c:v>
                </c:pt>
                <c:pt idx="884">
                  <c:v>42340</c:v>
                </c:pt>
                <c:pt idx="885">
                  <c:v>42341</c:v>
                </c:pt>
                <c:pt idx="886">
                  <c:v>42342</c:v>
                </c:pt>
                <c:pt idx="887">
                  <c:v>42343</c:v>
                </c:pt>
                <c:pt idx="888">
                  <c:v>42344</c:v>
                </c:pt>
                <c:pt idx="889">
                  <c:v>42345</c:v>
                </c:pt>
                <c:pt idx="890">
                  <c:v>42346</c:v>
                </c:pt>
                <c:pt idx="891">
                  <c:v>42347</c:v>
                </c:pt>
                <c:pt idx="892">
                  <c:v>42348</c:v>
                </c:pt>
                <c:pt idx="893">
                  <c:v>42349</c:v>
                </c:pt>
                <c:pt idx="894">
                  <c:v>42350</c:v>
                </c:pt>
                <c:pt idx="895">
                  <c:v>42351</c:v>
                </c:pt>
                <c:pt idx="896">
                  <c:v>42352</c:v>
                </c:pt>
                <c:pt idx="897">
                  <c:v>42353</c:v>
                </c:pt>
                <c:pt idx="898">
                  <c:v>42354</c:v>
                </c:pt>
                <c:pt idx="899">
                  <c:v>42355</c:v>
                </c:pt>
                <c:pt idx="900">
                  <c:v>42356</c:v>
                </c:pt>
                <c:pt idx="901">
                  <c:v>42357</c:v>
                </c:pt>
                <c:pt idx="902">
                  <c:v>42358</c:v>
                </c:pt>
                <c:pt idx="903">
                  <c:v>42359</c:v>
                </c:pt>
                <c:pt idx="904">
                  <c:v>42360</c:v>
                </c:pt>
                <c:pt idx="905">
                  <c:v>42361</c:v>
                </c:pt>
                <c:pt idx="906">
                  <c:v>42362</c:v>
                </c:pt>
                <c:pt idx="907">
                  <c:v>42363</c:v>
                </c:pt>
                <c:pt idx="908">
                  <c:v>42364</c:v>
                </c:pt>
                <c:pt idx="909">
                  <c:v>42365</c:v>
                </c:pt>
                <c:pt idx="910">
                  <c:v>42366</c:v>
                </c:pt>
                <c:pt idx="911">
                  <c:v>42367</c:v>
                </c:pt>
                <c:pt idx="912">
                  <c:v>42368</c:v>
                </c:pt>
                <c:pt idx="913">
                  <c:v>42369</c:v>
                </c:pt>
                <c:pt idx="914">
                  <c:v>42370</c:v>
                </c:pt>
                <c:pt idx="915">
                  <c:v>42371</c:v>
                </c:pt>
                <c:pt idx="916">
                  <c:v>42372</c:v>
                </c:pt>
                <c:pt idx="917">
                  <c:v>42373</c:v>
                </c:pt>
                <c:pt idx="918">
                  <c:v>42374</c:v>
                </c:pt>
                <c:pt idx="919">
                  <c:v>42375</c:v>
                </c:pt>
              </c:numCache>
            </c:numRef>
          </c:cat>
          <c:val>
            <c:numRef>
              <c:f>kpi_data!$B$996:$B$1915</c:f>
              <c:numCache>
                <c:formatCode>"$"#,##0.00_);[Red]\("$"#,##0.00\)</c:formatCode>
                <c:ptCount val="920"/>
                <c:pt idx="0">
                  <c:v>43.87</c:v>
                </c:pt>
                <c:pt idx="1">
                  <c:v>43.82</c:v>
                </c:pt>
                <c:pt idx="2">
                  <c:v>43.89</c:v>
                </c:pt>
                <c:pt idx="3">
                  <c:v>43.91</c:v>
                </c:pt>
                <c:pt idx="4">
                  <c:v>44.17</c:v>
                </c:pt>
                <c:pt idx="5">
                  <c:v>44.35</c:v>
                </c:pt>
                <c:pt idx="6">
                  <c:v>44.53</c:v>
                </c:pt>
                <c:pt idx="7">
                  <c:v>44.6</c:v>
                </c:pt>
                <c:pt idx="8">
                  <c:v>44.72</c:v>
                </c:pt>
                <c:pt idx="9">
                  <c:v>44.8</c:v>
                </c:pt>
                <c:pt idx="10">
                  <c:v>44.96</c:v>
                </c:pt>
                <c:pt idx="11">
                  <c:v>44.74</c:v>
                </c:pt>
                <c:pt idx="12">
                  <c:v>44.56</c:v>
                </c:pt>
                <c:pt idx="13">
                  <c:v>44.41</c:v>
                </c:pt>
                <c:pt idx="14">
                  <c:v>44.3</c:v>
                </c:pt>
                <c:pt idx="15">
                  <c:v>44.12</c:v>
                </c:pt>
                <c:pt idx="16">
                  <c:v>43.97</c:v>
                </c:pt>
                <c:pt idx="17">
                  <c:v>43.65</c:v>
                </c:pt>
                <c:pt idx="18">
                  <c:v>43.53</c:v>
                </c:pt>
                <c:pt idx="19">
                  <c:v>43.33</c:v>
                </c:pt>
                <c:pt idx="20">
                  <c:v>43.24</c:v>
                </c:pt>
                <c:pt idx="21">
                  <c:v>43.09</c:v>
                </c:pt>
                <c:pt idx="22">
                  <c:v>42.99</c:v>
                </c:pt>
                <c:pt idx="23">
                  <c:v>42.97</c:v>
                </c:pt>
                <c:pt idx="24">
                  <c:v>43.14</c:v>
                </c:pt>
                <c:pt idx="25">
                  <c:v>43.24</c:v>
                </c:pt>
                <c:pt idx="26">
                  <c:v>43.37</c:v>
                </c:pt>
                <c:pt idx="27">
                  <c:v>43.51</c:v>
                </c:pt>
                <c:pt idx="28">
                  <c:v>43.67</c:v>
                </c:pt>
                <c:pt idx="29">
                  <c:v>43.76</c:v>
                </c:pt>
                <c:pt idx="30">
                  <c:v>43.6</c:v>
                </c:pt>
                <c:pt idx="31">
                  <c:v>43.65</c:v>
                </c:pt>
                <c:pt idx="32">
                  <c:v>43.76</c:v>
                </c:pt>
                <c:pt idx="33">
                  <c:v>44</c:v>
                </c:pt>
                <c:pt idx="34">
                  <c:v>44.21</c:v>
                </c:pt>
                <c:pt idx="35">
                  <c:v>44.63</c:v>
                </c:pt>
                <c:pt idx="36">
                  <c:v>44.97</c:v>
                </c:pt>
                <c:pt idx="37">
                  <c:v>45.54</c:v>
                </c:pt>
                <c:pt idx="38">
                  <c:v>45.66</c:v>
                </c:pt>
                <c:pt idx="39">
                  <c:v>45.73</c:v>
                </c:pt>
                <c:pt idx="40">
                  <c:v>45.63</c:v>
                </c:pt>
                <c:pt idx="41">
                  <c:v>45.56</c:v>
                </c:pt>
                <c:pt idx="42">
                  <c:v>45.43</c:v>
                </c:pt>
                <c:pt idx="43">
                  <c:v>45.34</c:v>
                </c:pt>
                <c:pt idx="44">
                  <c:v>45.18</c:v>
                </c:pt>
                <c:pt idx="45">
                  <c:v>45.16</c:v>
                </c:pt>
                <c:pt idx="46">
                  <c:v>45.13</c:v>
                </c:pt>
                <c:pt idx="47">
                  <c:v>45.16</c:v>
                </c:pt>
                <c:pt idx="48">
                  <c:v>45.16</c:v>
                </c:pt>
                <c:pt idx="49">
                  <c:v>44.99</c:v>
                </c:pt>
                <c:pt idx="50">
                  <c:v>44.79</c:v>
                </c:pt>
                <c:pt idx="51">
                  <c:v>44.72</c:v>
                </c:pt>
                <c:pt idx="52">
                  <c:v>44.59</c:v>
                </c:pt>
                <c:pt idx="53">
                  <c:v>44.33</c:v>
                </c:pt>
                <c:pt idx="54">
                  <c:v>44.16</c:v>
                </c:pt>
                <c:pt idx="55">
                  <c:v>44.04</c:v>
                </c:pt>
                <c:pt idx="56">
                  <c:v>43.83</c:v>
                </c:pt>
                <c:pt idx="57">
                  <c:v>43.71</c:v>
                </c:pt>
                <c:pt idx="58">
                  <c:v>43.65</c:v>
                </c:pt>
                <c:pt idx="59">
                  <c:v>43.56</c:v>
                </c:pt>
                <c:pt idx="60">
                  <c:v>43.49</c:v>
                </c:pt>
                <c:pt idx="61">
                  <c:v>43.23</c:v>
                </c:pt>
                <c:pt idx="62">
                  <c:v>43.2</c:v>
                </c:pt>
                <c:pt idx="63">
                  <c:v>43.55</c:v>
                </c:pt>
                <c:pt idx="64">
                  <c:v>43.82</c:v>
                </c:pt>
                <c:pt idx="65">
                  <c:v>44</c:v>
                </c:pt>
                <c:pt idx="66">
                  <c:v>44.24</c:v>
                </c:pt>
                <c:pt idx="67">
                  <c:v>44.58</c:v>
                </c:pt>
                <c:pt idx="68">
                  <c:v>45.1</c:v>
                </c:pt>
                <c:pt idx="69">
                  <c:v>45.37</c:v>
                </c:pt>
                <c:pt idx="70">
                  <c:v>45.32</c:v>
                </c:pt>
                <c:pt idx="71">
                  <c:v>45.31</c:v>
                </c:pt>
                <c:pt idx="72">
                  <c:v>45.15</c:v>
                </c:pt>
                <c:pt idx="73">
                  <c:v>44.93</c:v>
                </c:pt>
                <c:pt idx="74">
                  <c:v>44.76</c:v>
                </c:pt>
                <c:pt idx="75">
                  <c:v>44.66</c:v>
                </c:pt>
                <c:pt idx="76">
                  <c:v>44.39</c:v>
                </c:pt>
                <c:pt idx="77">
                  <c:v>44.17</c:v>
                </c:pt>
                <c:pt idx="78">
                  <c:v>44.04</c:v>
                </c:pt>
                <c:pt idx="79">
                  <c:v>43.95</c:v>
                </c:pt>
                <c:pt idx="80">
                  <c:v>43.75</c:v>
                </c:pt>
                <c:pt idx="81">
                  <c:v>43.56</c:v>
                </c:pt>
                <c:pt idx="82">
                  <c:v>43.35</c:v>
                </c:pt>
                <c:pt idx="83">
                  <c:v>43.3</c:v>
                </c:pt>
                <c:pt idx="84">
                  <c:v>43.13</c:v>
                </c:pt>
                <c:pt idx="85">
                  <c:v>43.01</c:v>
                </c:pt>
                <c:pt idx="86">
                  <c:v>43.01</c:v>
                </c:pt>
                <c:pt idx="87">
                  <c:v>43.25</c:v>
                </c:pt>
                <c:pt idx="88">
                  <c:v>43.41</c:v>
                </c:pt>
                <c:pt idx="89">
                  <c:v>43.55</c:v>
                </c:pt>
                <c:pt idx="90">
                  <c:v>43.59</c:v>
                </c:pt>
                <c:pt idx="91">
                  <c:v>43.64</c:v>
                </c:pt>
                <c:pt idx="92">
                  <c:v>43.77</c:v>
                </c:pt>
                <c:pt idx="93">
                  <c:v>44</c:v>
                </c:pt>
                <c:pt idx="94">
                  <c:v>44.09</c:v>
                </c:pt>
                <c:pt idx="95">
                  <c:v>44.31</c:v>
                </c:pt>
                <c:pt idx="96">
                  <c:v>44.51</c:v>
                </c:pt>
                <c:pt idx="97">
                  <c:v>44.84</c:v>
                </c:pt>
                <c:pt idx="98">
                  <c:v>45.13</c:v>
                </c:pt>
                <c:pt idx="99">
                  <c:v>45.27</c:v>
                </c:pt>
                <c:pt idx="100">
                  <c:v>45.28</c:v>
                </c:pt>
                <c:pt idx="101">
                  <c:v>45.41</c:v>
                </c:pt>
                <c:pt idx="102">
                  <c:v>45.42</c:v>
                </c:pt>
                <c:pt idx="103">
                  <c:v>45.34</c:v>
                </c:pt>
                <c:pt idx="104">
                  <c:v>45.28</c:v>
                </c:pt>
                <c:pt idx="105">
                  <c:v>45.46</c:v>
                </c:pt>
                <c:pt idx="106">
                  <c:v>45.55</c:v>
                </c:pt>
                <c:pt idx="107">
                  <c:v>45.76</c:v>
                </c:pt>
                <c:pt idx="108">
                  <c:v>46.01</c:v>
                </c:pt>
                <c:pt idx="109">
                  <c:v>46.19</c:v>
                </c:pt>
                <c:pt idx="110">
                  <c:v>46.36</c:v>
                </c:pt>
                <c:pt idx="111">
                  <c:v>46.44</c:v>
                </c:pt>
                <c:pt idx="112">
                  <c:v>46.43</c:v>
                </c:pt>
                <c:pt idx="113">
                  <c:v>46.53</c:v>
                </c:pt>
                <c:pt idx="114">
                  <c:v>46.53</c:v>
                </c:pt>
                <c:pt idx="115">
                  <c:v>46.43</c:v>
                </c:pt>
                <c:pt idx="116">
                  <c:v>46.33</c:v>
                </c:pt>
                <c:pt idx="117">
                  <c:v>46.2</c:v>
                </c:pt>
                <c:pt idx="118">
                  <c:v>46.09</c:v>
                </c:pt>
                <c:pt idx="119">
                  <c:v>45.64</c:v>
                </c:pt>
                <c:pt idx="120">
                  <c:v>45.43</c:v>
                </c:pt>
                <c:pt idx="121">
                  <c:v>45.02</c:v>
                </c:pt>
                <c:pt idx="122">
                  <c:v>44.37</c:v>
                </c:pt>
                <c:pt idx="123">
                  <c:v>44.58</c:v>
                </c:pt>
                <c:pt idx="124">
                  <c:v>44.92</c:v>
                </c:pt>
                <c:pt idx="125">
                  <c:v>45.35</c:v>
                </c:pt>
                <c:pt idx="126">
                  <c:v>46.18</c:v>
                </c:pt>
                <c:pt idx="127">
                  <c:v>46.65</c:v>
                </c:pt>
                <c:pt idx="128">
                  <c:v>47.4</c:v>
                </c:pt>
                <c:pt idx="129">
                  <c:v>48.72</c:v>
                </c:pt>
                <c:pt idx="130">
                  <c:v>49.49</c:v>
                </c:pt>
                <c:pt idx="131">
                  <c:v>50.09</c:v>
                </c:pt>
                <c:pt idx="132">
                  <c:v>50.51</c:v>
                </c:pt>
                <c:pt idx="133">
                  <c:v>51.38</c:v>
                </c:pt>
                <c:pt idx="134">
                  <c:v>52.33</c:v>
                </c:pt>
                <c:pt idx="135">
                  <c:v>53.21</c:v>
                </c:pt>
                <c:pt idx="136">
                  <c:v>53.51</c:v>
                </c:pt>
                <c:pt idx="137">
                  <c:v>53.46</c:v>
                </c:pt>
                <c:pt idx="138">
                  <c:v>53.38</c:v>
                </c:pt>
                <c:pt idx="139">
                  <c:v>53.4</c:v>
                </c:pt>
                <c:pt idx="140">
                  <c:v>53.37</c:v>
                </c:pt>
                <c:pt idx="141">
                  <c:v>53.18</c:v>
                </c:pt>
                <c:pt idx="142">
                  <c:v>52.39</c:v>
                </c:pt>
                <c:pt idx="143">
                  <c:v>51.06</c:v>
                </c:pt>
                <c:pt idx="144">
                  <c:v>52.46</c:v>
                </c:pt>
                <c:pt idx="145">
                  <c:v>56.8</c:v>
                </c:pt>
                <c:pt idx="146">
                  <c:v>57.55</c:v>
                </c:pt>
                <c:pt idx="147">
                  <c:v>55.46</c:v>
                </c:pt>
                <c:pt idx="148">
                  <c:v>55.03</c:v>
                </c:pt>
                <c:pt idx="149">
                  <c:v>56.27</c:v>
                </c:pt>
                <c:pt idx="150">
                  <c:v>59.48</c:v>
                </c:pt>
                <c:pt idx="151">
                  <c:v>78.2</c:v>
                </c:pt>
                <c:pt idx="152">
                  <c:v>67.84</c:v>
                </c:pt>
                <c:pt idx="153">
                  <c:v>66.69</c:v>
                </c:pt>
                <c:pt idx="154">
                  <c:v>75.8</c:v>
                </c:pt>
                <c:pt idx="155">
                  <c:v>68.89</c:v>
                </c:pt>
                <c:pt idx="156">
                  <c:v>61.52</c:v>
                </c:pt>
                <c:pt idx="157">
                  <c:v>59.26</c:v>
                </c:pt>
                <c:pt idx="158">
                  <c:v>65.52</c:v>
                </c:pt>
                <c:pt idx="159">
                  <c:v>65.05</c:v>
                </c:pt>
                <c:pt idx="160">
                  <c:v>64.67</c:v>
                </c:pt>
                <c:pt idx="161">
                  <c:v>62.24</c:v>
                </c:pt>
                <c:pt idx="162">
                  <c:v>60.68</c:v>
                </c:pt>
                <c:pt idx="163">
                  <c:v>60.19</c:v>
                </c:pt>
                <c:pt idx="164">
                  <c:v>60.01</c:v>
                </c:pt>
                <c:pt idx="165">
                  <c:v>59.73</c:v>
                </c:pt>
                <c:pt idx="166">
                  <c:v>59.68</c:v>
                </c:pt>
                <c:pt idx="167">
                  <c:v>59.59</c:v>
                </c:pt>
                <c:pt idx="168">
                  <c:v>59.44</c:v>
                </c:pt>
                <c:pt idx="169">
                  <c:v>59.2</c:v>
                </c:pt>
                <c:pt idx="170">
                  <c:v>58.91</c:v>
                </c:pt>
                <c:pt idx="171">
                  <c:v>58.54</c:v>
                </c:pt>
                <c:pt idx="172">
                  <c:v>58.08</c:v>
                </c:pt>
                <c:pt idx="173">
                  <c:v>57.37</c:v>
                </c:pt>
                <c:pt idx="174">
                  <c:v>56.49</c:v>
                </c:pt>
                <c:pt idx="175">
                  <c:v>55.51</c:v>
                </c:pt>
                <c:pt idx="176">
                  <c:v>53.94</c:v>
                </c:pt>
                <c:pt idx="177">
                  <c:v>52.33</c:v>
                </c:pt>
                <c:pt idx="178">
                  <c:v>52.31</c:v>
                </c:pt>
                <c:pt idx="179">
                  <c:v>52.72</c:v>
                </c:pt>
                <c:pt idx="180">
                  <c:v>52.53</c:v>
                </c:pt>
                <c:pt idx="181">
                  <c:v>52.32</c:v>
                </c:pt>
                <c:pt idx="182">
                  <c:v>52.15</c:v>
                </c:pt>
                <c:pt idx="183">
                  <c:v>52.36</c:v>
                </c:pt>
                <c:pt idx="184">
                  <c:v>52.97</c:v>
                </c:pt>
                <c:pt idx="185">
                  <c:v>52.68</c:v>
                </c:pt>
                <c:pt idx="186">
                  <c:v>52.41</c:v>
                </c:pt>
                <c:pt idx="187">
                  <c:v>52.31</c:v>
                </c:pt>
                <c:pt idx="188">
                  <c:v>52.35</c:v>
                </c:pt>
                <c:pt idx="189">
                  <c:v>52.3</c:v>
                </c:pt>
                <c:pt idx="190">
                  <c:v>52.91</c:v>
                </c:pt>
                <c:pt idx="191">
                  <c:v>52.99</c:v>
                </c:pt>
                <c:pt idx="192">
                  <c:v>52.53</c:v>
                </c:pt>
                <c:pt idx="193">
                  <c:v>51.78</c:v>
                </c:pt>
                <c:pt idx="194">
                  <c:v>51.5</c:v>
                </c:pt>
                <c:pt idx="195">
                  <c:v>51.33</c:v>
                </c:pt>
                <c:pt idx="196">
                  <c:v>51.11</c:v>
                </c:pt>
                <c:pt idx="197">
                  <c:v>50.74</c:v>
                </c:pt>
                <c:pt idx="198">
                  <c:v>49.93</c:v>
                </c:pt>
                <c:pt idx="199">
                  <c:v>48.91</c:v>
                </c:pt>
                <c:pt idx="200">
                  <c:v>47.8</c:v>
                </c:pt>
                <c:pt idx="201">
                  <c:v>47.34</c:v>
                </c:pt>
                <c:pt idx="202">
                  <c:v>46.78</c:v>
                </c:pt>
                <c:pt idx="203">
                  <c:v>46.25</c:v>
                </c:pt>
                <c:pt idx="204">
                  <c:v>45.39</c:v>
                </c:pt>
                <c:pt idx="205">
                  <c:v>45.21</c:v>
                </c:pt>
                <c:pt idx="206">
                  <c:v>45.32</c:v>
                </c:pt>
                <c:pt idx="207">
                  <c:v>46.3</c:v>
                </c:pt>
                <c:pt idx="208">
                  <c:v>46.7</c:v>
                </c:pt>
                <c:pt idx="209">
                  <c:v>47.19</c:v>
                </c:pt>
                <c:pt idx="210">
                  <c:v>47.2</c:v>
                </c:pt>
                <c:pt idx="211">
                  <c:v>47.62</c:v>
                </c:pt>
                <c:pt idx="212">
                  <c:v>47.99</c:v>
                </c:pt>
                <c:pt idx="213">
                  <c:v>48.22</c:v>
                </c:pt>
                <c:pt idx="214">
                  <c:v>47.89</c:v>
                </c:pt>
                <c:pt idx="215">
                  <c:v>47.92</c:v>
                </c:pt>
                <c:pt idx="216">
                  <c:v>47.85</c:v>
                </c:pt>
                <c:pt idx="217">
                  <c:v>48.29</c:v>
                </c:pt>
                <c:pt idx="218">
                  <c:v>48.63</c:v>
                </c:pt>
                <c:pt idx="219">
                  <c:v>48.92</c:v>
                </c:pt>
                <c:pt idx="220">
                  <c:v>49.3</c:v>
                </c:pt>
                <c:pt idx="221">
                  <c:v>49.77</c:v>
                </c:pt>
                <c:pt idx="222">
                  <c:v>50</c:v>
                </c:pt>
                <c:pt idx="223">
                  <c:v>50.35</c:v>
                </c:pt>
                <c:pt idx="224">
                  <c:v>50.58</c:v>
                </c:pt>
                <c:pt idx="225">
                  <c:v>50.87</c:v>
                </c:pt>
                <c:pt idx="226">
                  <c:v>51.1</c:v>
                </c:pt>
                <c:pt idx="227">
                  <c:v>51.42</c:v>
                </c:pt>
                <c:pt idx="228">
                  <c:v>51.43</c:v>
                </c:pt>
                <c:pt idx="229">
                  <c:v>51.42</c:v>
                </c:pt>
                <c:pt idx="230">
                  <c:v>51.54</c:v>
                </c:pt>
                <c:pt idx="231">
                  <c:v>51.92</c:v>
                </c:pt>
                <c:pt idx="232">
                  <c:v>51.95</c:v>
                </c:pt>
                <c:pt idx="233">
                  <c:v>52.01</c:v>
                </c:pt>
                <c:pt idx="234">
                  <c:v>51.88</c:v>
                </c:pt>
                <c:pt idx="235">
                  <c:v>52.12</c:v>
                </c:pt>
                <c:pt idx="236">
                  <c:v>52.31</c:v>
                </c:pt>
                <c:pt idx="237">
                  <c:v>52.35</c:v>
                </c:pt>
                <c:pt idx="238">
                  <c:v>51.98</c:v>
                </c:pt>
                <c:pt idx="239">
                  <c:v>51.91</c:v>
                </c:pt>
                <c:pt idx="240">
                  <c:v>51.76</c:v>
                </c:pt>
                <c:pt idx="241">
                  <c:v>51.53</c:v>
                </c:pt>
                <c:pt idx="242">
                  <c:v>51.13</c:v>
                </c:pt>
                <c:pt idx="243">
                  <c:v>50.97</c:v>
                </c:pt>
                <c:pt idx="244">
                  <c:v>50.87</c:v>
                </c:pt>
                <c:pt idx="245">
                  <c:v>50.7</c:v>
                </c:pt>
                <c:pt idx="246">
                  <c:v>50.72</c:v>
                </c:pt>
                <c:pt idx="247">
                  <c:v>50.79</c:v>
                </c:pt>
                <c:pt idx="248">
                  <c:v>51.09</c:v>
                </c:pt>
                <c:pt idx="249">
                  <c:v>51.46</c:v>
                </c:pt>
                <c:pt idx="250">
                  <c:v>51.31</c:v>
                </c:pt>
                <c:pt idx="251">
                  <c:v>51.13</c:v>
                </c:pt>
                <c:pt idx="252">
                  <c:v>51.08</c:v>
                </c:pt>
                <c:pt idx="253">
                  <c:v>50.84</c:v>
                </c:pt>
                <c:pt idx="254">
                  <c:v>50.51</c:v>
                </c:pt>
                <c:pt idx="255">
                  <c:v>50.24</c:v>
                </c:pt>
                <c:pt idx="256">
                  <c:v>50.13</c:v>
                </c:pt>
                <c:pt idx="257">
                  <c:v>50.27</c:v>
                </c:pt>
                <c:pt idx="258">
                  <c:v>50.5</c:v>
                </c:pt>
                <c:pt idx="259">
                  <c:v>50.65</c:v>
                </c:pt>
                <c:pt idx="260">
                  <c:v>50.72</c:v>
                </c:pt>
                <c:pt idx="261">
                  <c:v>50.96</c:v>
                </c:pt>
                <c:pt idx="262">
                  <c:v>51.07</c:v>
                </c:pt>
                <c:pt idx="263">
                  <c:v>51.09</c:v>
                </c:pt>
                <c:pt idx="264">
                  <c:v>51.05</c:v>
                </c:pt>
                <c:pt idx="265">
                  <c:v>50.99</c:v>
                </c:pt>
                <c:pt idx="266">
                  <c:v>50.92</c:v>
                </c:pt>
                <c:pt idx="267">
                  <c:v>51.13</c:v>
                </c:pt>
                <c:pt idx="268">
                  <c:v>51.2</c:v>
                </c:pt>
                <c:pt idx="269">
                  <c:v>51.12</c:v>
                </c:pt>
                <c:pt idx="270">
                  <c:v>50.92</c:v>
                </c:pt>
                <c:pt idx="271">
                  <c:v>50.82</c:v>
                </c:pt>
                <c:pt idx="272">
                  <c:v>50.58</c:v>
                </c:pt>
                <c:pt idx="273">
                  <c:v>50.1</c:v>
                </c:pt>
                <c:pt idx="274">
                  <c:v>49.73</c:v>
                </c:pt>
                <c:pt idx="275">
                  <c:v>49.7</c:v>
                </c:pt>
                <c:pt idx="276">
                  <c:v>49.79</c:v>
                </c:pt>
                <c:pt idx="277">
                  <c:v>49.91</c:v>
                </c:pt>
                <c:pt idx="278">
                  <c:v>50.02</c:v>
                </c:pt>
                <c:pt idx="279">
                  <c:v>50.2</c:v>
                </c:pt>
                <c:pt idx="280">
                  <c:v>50.71</c:v>
                </c:pt>
                <c:pt idx="281">
                  <c:v>50.97</c:v>
                </c:pt>
                <c:pt idx="282">
                  <c:v>50.85</c:v>
                </c:pt>
                <c:pt idx="283">
                  <c:v>50.68</c:v>
                </c:pt>
                <c:pt idx="284">
                  <c:v>50.62</c:v>
                </c:pt>
                <c:pt idx="285">
                  <c:v>50.51</c:v>
                </c:pt>
                <c:pt idx="286">
                  <c:v>50.48</c:v>
                </c:pt>
                <c:pt idx="287">
                  <c:v>50.68</c:v>
                </c:pt>
                <c:pt idx="288">
                  <c:v>51.06</c:v>
                </c:pt>
                <c:pt idx="289">
                  <c:v>51.2</c:v>
                </c:pt>
                <c:pt idx="290">
                  <c:v>51.1</c:v>
                </c:pt>
                <c:pt idx="291">
                  <c:v>51.14</c:v>
                </c:pt>
                <c:pt idx="292">
                  <c:v>50.91</c:v>
                </c:pt>
                <c:pt idx="293">
                  <c:v>50.46</c:v>
                </c:pt>
                <c:pt idx="294">
                  <c:v>49.98</c:v>
                </c:pt>
                <c:pt idx="295">
                  <c:v>49.36</c:v>
                </c:pt>
                <c:pt idx="296">
                  <c:v>49.07</c:v>
                </c:pt>
                <c:pt idx="297">
                  <c:v>49.38</c:v>
                </c:pt>
                <c:pt idx="298">
                  <c:v>49.43</c:v>
                </c:pt>
                <c:pt idx="299">
                  <c:v>49.69</c:v>
                </c:pt>
                <c:pt idx="300">
                  <c:v>50.1</c:v>
                </c:pt>
                <c:pt idx="301">
                  <c:v>50.04</c:v>
                </c:pt>
                <c:pt idx="302">
                  <c:v>49.59</c:v>
                </c:pt>
                <c:pt idx="303">
                  <c:v>49.07</c:v>
                </c:pt>
                <c:pt idx="304">
                  <c:v>48.73</c:v>
                </c:pt>
                <c:pt idx="305">
                  <c:v>48.71</c:v>
                </c:pt>
                <c:pt idx="306">
                  <c:v>48.71</c:v>
                </c:pt>
                <c:pt idx="307">
                  <c:v>48.84</c:v>
                </c:pt>
                <c:pt idx="308">
                  <c:v>49.33</c:v>
                </c:pt>
                <c:pt idx="309">
                  <c:v>50.05</c:v>
                </c:pt>
                <c:pt idx="310">
                  <c:v>50.95</c:v>
                </c:pt>
                <c:pt idx="311">
                  <c:v>51.32</c:v>
                </c:pt>
                <c:pt idx="312">
                  <c:v>51.49</c:v>
                </c:pt>
                <c:pt idx="313">
                  <c:v>51.48</c:v>
                </c:pt>
                <c:pt idx="314">
                  <c:v>51.16</c:v>
                </c:pt>
                <c:pt idx="315">
                  <c:v>50.77</c:v>
                </c:pt>
                <c:pt idx="316">
                  <c:v>50.45</c:v>
                </c:pt>
                <c:pt idx="317">
                  <c:v>50.21</c:v>
                </c:pt>
                <c:pt idx="318">
                  <c:v>49.88</c:v>
                </c:pt>
                <c:pt idx="319">
                  <c:v>49.64</c:v>
                </c:pt>
                <c:pt idx="320">
                  <c:v>49.61</c:v>
                </c:pt>
                <c:pt idx="321">
                  <c:v>49.88</c:v>
                </c:pt>
                <c:pt idx="322">
                  <c:v>50.09</c:v>
                </c:pt>
                <c:pt idx="323">
                  <c:v>50.41</c:v>
                </c:pt>
                <c:pt idx="324">
                  <c:v>50.5</c:v>
                </c:pt>
                <c:pt idx="325">
                  <c:v>50.81</c:v>
                </c:pt>
                <c:pt idx="326">
                  <c:v>50.97</c:v>
                </c:pt>
                <c:pt idx="327">
                  <c:v>51.08</c:v>
                </c:pt>
                <c:pt idx="328">
                  <c:v>51.01</c:v>
                </c:pt>
                <c:pt idx="329">
                  <c:v>51.42</c:v>
                </c:pt>
                <c:pt idx="330">
                  <c:v>51.65</c:v>
                </c:pt>
                <c:pt idx="331">
                  <c:v>51.79</c:v>
                </c:pt>
                <c:pt idx="332">
                  <c:v>51.84</c:v>
                </c:pt>
                <c:pt idx="333">
                  <c:v>51.67</c:v>
                </c:pt>
                <c:pt idx="334">
                  <c:v>51.5</c:v>
                </c:pt>
                <c:pt idx="335">
                  <c:v>51.62</c:v>
                </c:pt>
                <c:pt idx="336">
                  <c:v>51.44</c:v>
                </c:pt>
                <c:pt idx="337">
                  <c:v>51.26</c:v>
                </c:pt>
                <c:pt idx="338">
                  <c:v>51.29</c:v>
                </c:pt>
                <c:pt idx="339">
                  <c:v>51.34</c:v>
                </c:pt>
                <c:pt idx="340">
                  <c:v>51.55</c:v>
                </c:pt>
                <c:pt idx="341">
                  <c:v>51.65</c:v>
                </c:pt>
                <c:pt idx="342">
                  <c:v>51.66</c:v>
                </c:pt>
                <c:pt idx="343">
                  <c:v>51.67</c:v>
                </c:pt>
                <c:pt idx="344">
                  <c:v>51.9</c:v>
                </c:pt>
                <c:pt idx="345">
                  <c:v>52.04</c:v>
                </c:pt>
                <c:pt idx="346">
                  <c:v>52.03</c:v>
                </c:pt>
                <c:pt idx="347">
                  <c:v>51.95</c:v>
                </c:pt>
                <c:pt idx="348">
                  <c:v>51.85</c:v>
                </c:pt>
                <c:pt idx="349">
                  <c:v>51.55</c:v>
                </c:pt>
                <c:pt idx="350">
                  <c:v>51.38</c:v>
                </c:pt>
                <c:pt idx="351">
                  <c:v>51.22</c:v>
                </c:pt>
                <c:pt idx="352">
                  <c:v>51.06</c:v>
                </c:pt>
                <c:pt idx="353">
                  <c:v>51.04</c:v>
                </c:pt>
                <c:pt idx="354">
                  <c:v>51.1</c:v>
                </c:pt>
                <c:pt idx="355">
                  <c:v>51.18</c:v>
                </c:pt>
                <c:pt idx="356">
                  <c:v>51.3</c:v>
                </c:pt>
                <c:pt idx="357">
                  <c:v>51.22</c:v>
                </c:pt>
                <c:pt idx="358">
                  <c:v>51.01</c:v>
                </c:pt>
                <c:pt idx="359">
                  <c:v>50.82</c:v>
                </c:pt>
                <c:pt idx="360">
                  <c:v>50.59</c:v>
                </c:pt>
                <c:pt idx="361">
                  <c:v>50.48</c:v>
                </c:pt>
                <c:pt idx="362">
                  <c:v>50.41</c:v>
                </c:pt>
                <c:pt idx="363">
                  <c:v>50.38</c:v>
                </c:pt>
                <c:pt idx="364">
                  <c:v>50.21</c:v>
                </c:pt>
                <c:pt idx="365">
                  <c:v>50.2</c:v>
                </c:pt>
                <c:pt idx="366">
                  <c:v>50.33</c:v>
                </c:pt>
                <c:pt idx="367">
                  <c:v>49.96</c:v>
                </c:pt>
                <c:pt idx="368">
                  <c:v>49.96</c:v>
                </c:pt>
                <c:pt idx="369">
                  <c:v>49.99</c:v>
                </c:pt>
                <c:pt idx="370">
                  <c:v>50.16</c:v>
                </c:pt>
                <c:pt idx="371">
                  <c:v>50.73</c:v>
                </c:pt>
                <c:pt idx="372">
                  <c:v>51.06</c:v>
                </c:pt>
                <c:pt idx="373">
                  <c:v>51.14</c:v>
                </c:pt>
                <c:pt idx="374">
                  <c:v>51.83</c:v>
                </c:pt>
                <c:pt idx="375">
                  <c:v>51.87</c:v>
                </c:pt>
                <c:pt idx="376">
                  <c:v>51.91</c:v>
                </c:pt>
                <c:pt idx="377">
                  <c:v>51.78</c:v>
                </c:pt>
                <c:pt idx="378">
                  <c:v>51.63</c:v>
                </c:pt>
                <c:pt idx="379">
                  <c:v>51.6</c:v>
                </c:pt>
                <c:pt idx="380">
                  <c:v>51.62</c:v>
                </c:pt>
                <c:pt idx="381">
                  <c:v>51.54</c:v>
                </c:pt>
                <c:pt idx="382">
                  <c:v>51.44</c:v>
                </c:pt>
                <c:pt idx="383">
                  <c:v>51.42</c:v>
                </c:pt>
                <c:pt idx="384">
                  <c:v>51.4</c:v>
                </c:pt>
                <c:pt idx="385">
                  <c:v>51.06</c:v>
                </c:pt>
                <c:pt idx="386">
                  <c:v>50.78</c:v>
                </c:pt>
                <c:pt idx="387">
                  <c:v>50.65</c:v>
                </c:pt>
                <c:pt idx="388">
                  <c:v>50.6</c:v>
                </c:pt>
                <c:pt idx="389">
                  <c:v>50.5</c:v>
                </c:pt>
                <c:pt idx="390">
                  <c:v>50.34</c:v>
                </c:pt>
                <c:pt idx="391">
                  <c:v>50.27</c:v>
                </c:pt>
                <c:pt idx="392">
                  <c:v>50.35</c:v>
                </c:pt>
                <c:pt idx="393">
                  <c:v>50.26</c:v>
                </c:pt>
                <c:pt idx="394">
                  <c:v>50.01</c:v>
                </c:pt>
                <c:pt idx="395">
                  <c:v>49.54</c:v>
                </c:pt>
                <c:pt idx="396">
                  <c:v>49.41</c:v>
                </c:pt>
                <c:pt idx="397">
                  <c:v>49.48</c:v>
                </c:pt>
                <c:pt idx="398">
                  <c:v>49.58</c:v>
                </c:pt>
                <c:pt idx="399">
                  <c:v>49.83</c:v>
                </c:pt>
                <c:pt idx="400">
                  <c:v>50.11</c:v>
                </c:pt>
                <c:pt idx="401">
                  <c:v>50.48</c:v>
                </c:pt>
                <c:pt idx="402">
                  <c:v>51</c:v>
                </c:pt>
                <c:pt idx="403">
                  <c:v>51.26</c:v>
                </c:pt>
                <c:pt idx="404">
                  <c:v>51.25</c:v>
                </c:pt>
                <c:pt idx="405">
                  <c:v>51.12</c:v>
                </c:pt>
                <c:pt idx="406">
                  <c:v>50.81</c:v>
                </c:pt>
                <c:pt idx="407">
                  <c:v>50.54</c:v>
                </c:pt>
                <c:pt idx="408">
                  <c:v>50.62</c:v>
                </c:pt>
                <c:pt idx="409">
                  <c:v>50.73</c:v>
                </c:pt>
                <c:pt idx="410">
                  <c:v>50.88</c:v>
                </c:pt>
                <c:pt idx="411">
                  <c:v>51.06</c:v>
                </c:pt>
                <c:pt idx="412">
                  <c:v>51.37</c:v>
                </c:pt>
                <c:pt idx="413">
                  <c:v>51.83</c:v>
                </c:pt>
                <c:pt idx="414">
                  <c:v>52.27</c:v>
                </c:pt>
                <c:pt idx="415">
                  <c:v>52.23</c:v>
                </c:pt>
                <c:pt idx="416">
                  <c:v>52.22</c:v>
                </c:pt>
                <c:pt idx="417">
                  <c:v>52.3</c:v>
                </c:pt>
                <c:pt idx="418">
                  <c:v>52.46</c:v>
                </c:pt>
                <c:pt idx="419">
                  <c:v>52.33</c:v>
                </c:pt>
                <c:pt idx="420">
                  <c:v>52.15</c:v>
                </c:pt>
                <c:pt idx="421">
                  <c:v>52.1</c:v>
                </c:pt>
                <c:pt idx="422">
                  <c:v>52.2</c:v>
                </c:pt>
                <c:pt idx="423">
                  <c:v>52.1</c:v>
                </c:pt>
                <c:pt idx="424">
                  <c:v>51.89</c:v>
                </c:pt>
                <c:pt idx="425">
                  <c:v>51.59</c:v>
                </c:pt>
                <c:pt idx="426">
                  <c:v>51.5</c:v>
                </c:pt>
                <c:pt idx="427">
                  <c:v>51.69</c:v>
                </c:pt>
                <c:pt idx="428">
                  <c:v>51.77</c:v>
                </c:pt>
                <c:pt idx="429">
                  <c:v>52.26</c:v>
                </c:pt>
                <c:pt idx="430">
                  <c:v>52.92</c:v>
                </c:pt>
                <c:pt idx="431">
                  <c:v>53.43</c:v>
                </c:pt>
                <c:pt idx="432">
                  <c:v>53.98</c:v>
                </c:pt>
                <c:pt idx="433">
                  <c:v>54.34</c:v>
                </c:pt>
                <c:pt idx="434">
                  <c:v>54.3</c:v>
                </c:pt>
                <c:pt idx="435">
                  <c:v>54.6</c:v>
                </c:pt>
                <c:pt idx="436">
                  <c:v>54.38</c:v>
                </c:pt>
                <c:pt idx="437">
                  <c:v>54.28</c:v>
                </c:pt>
                <c:pt idx="438">
                  <c:v>54.33</c:v>
                </c:pt>
                <c:pt idx="439">
                  <c:v>54.31</c:v>
                </c:pt>
                <c:pt idx="440">
                  <c:v>54.35</c:v>
                </c:pt>
                <c:pt idx="441">
                  <c:v>54.59</c:v>
                </c:pt>
                <c:pt idx="442">
                  <c:v>54.65</c:v>
                </c:pt>
                <c:pt idx="443">
                  <c:v>54.47</c:v>
                </c:pt>
                <c:pt idx="444">
                  <c:v>54.11</c:v>
                </c:pt>
                <c:pt idx="445">
                  <c:v>53.76</c:v>
                </c:pt>
                <c:pt idx="446">
                  <c:v>53.63</c:v>
                </c:pt>
                <c:pt idx="447">
                  <c:v>53.48</c:v>
                </c:pt>
                <c:pt idx="448">
                  <c:v>53.48</c:v>
                </c:pt>
                <c:pt idx="449">
                  <c:v>53.23</c:v>
                </c:pt>
                <c:pt idx="450">
                  <c:v>53.22</c:v>
                </c:pt>
                <c:pt idx="451">
                  <c:v>53.26</c:v>
                </c:pt>
                <c:pt idx="452">
                  <c:v>53.65</c:v>
                </c:pt>
                <c:pt idx="453">
                  <c:v>53.82</c:v>
                </c:pt>
                <c:pt idx="454">
                  <c:v>53.8</c:v>
                </c:pt>
                <c:pt idx="455">
                  <c:v>53.65</c:v>
                </c:pt>
                <c:pt idx="456">
                  <c:v>53.78</c:v>
                </c:pt>
                <c:pt idx="457">
                  <c:v>54.34</c:v>
                </c:pt>
                <c:pt idx="458">
                  <c:v>54.83</c:v>
                </c:pt>
                <c:pt idx="459">
                  <c:v>55.11</c:v>
                </c:pt>
                <c:pt idx="460">
                  <c:v>55.3</c:v>
                </c:pt>
                <c:pt idx="461">
                  <c:v>55.8</c:v>
                </c:pt>
                <c:pt idx="462">
                  <c:v>56.38</c:v>
                </c:pt>
                <c:pt idx="463">
                  <c:v>57</c:v>
                </c:pt>
                <c:pt idx="464">
                  <c:v>57.19</c:v>
                </c:pt>
                <c:pt idx="465">
                  <c:v>57.63</c:v>
                </c:pt>
                <c:pt idx="466">
                  <c:v>57.94</c:v>
                </c:pt>
                <c:pt idx="467">
                  <c:v>58.13</c:v>
                </c:pt>
                <c:pt idx="468">
                  <c:v>58.25</c:v>
                </c:pt>
                <c:pt idx="469">
                  <c:v>58.49</c:v>
                </c:pt>
                <c:pt idx="470">
                  <c:v>58.63</c:v>
                </c:pt>
                <c:pt idx="471">
                  <c:v>58.65</c:v>
                </c:pt>
                <c:pt idx="472">
                  <c:v>58.49</c:v>
                </c:pt>
                <c:pt idx="473">
                  <c:v>58.1</c:v>
                </c:pt>
                <c:pt idx="474">
                  <c:v>57.74</c:v>
                </c:pt>
                <c:pt idx="475">
                  <c:v>57.47</c:v>
                </c:pt>
                <c:pt idx="476">
                  <c:v>57.03</c:v>
                </c:pt>
                <c:pt idx="477">
                  <c:v>56.61</c:v>
                </c:pt>
                <c:pt idx="478">
                  <c:v>56.27</c:v>
                </c:pt>
                <c:pt idx="479">
                  <c:v>56.16</c:v>
                </c:pt>
                <c:pt idx="480">
                  <c:v>56.17</c:v>
                </c:pt>
                <c:pt idx="481">
                  <c:v>56.14</c:v>
                </c:pt>
                <c:pt idx="482">
                  <c:v>56.07</c:v>
                </c:pt>
                <c:pt idx="483">
                  <c:v>55.98</c:v>
                </c:pt>
                <c:pt idx="484">
                  <c:v>55.89</c:v>
                </c:pt>
                <c:pt idx="485">
                  <c:v>55.9</c:v>
                </c:pt>
                <c:pt idx="486">
                  <c:v>55.74</c:v>
                </c:pt>
                <c:pt idx="487">
                  <c:v>55.5</c:v>
                </c:pt>
                <c:pt idx="488">
                  <c:v>55.92</c:v>
                </c:pt>
                <c:pt idx="489">
                  <c:v>56.48</c:v>
                </c:pt>
                <c:pt idx="490">
                  <c:v>57.04</c:v>
                </c:pt>
                <c:pt idx="491">
                  <c:v>57.56</c:v>
                </c:pt>
                <c:pt idx="492">
                  <c:v>57.81</c:v>
                </c:pt>
                <c:pt idx="493">
                  <c:v>58.3</c:v>
                </c:pt>
                <c:pt idx="494">
                  <c:v>59.37</c:v>
                </c:pt>
                <c:pt idx="495">
                  <c:v>59.78</c:v>
                </c:pt>
                <c:pt idx="496">
                  <c:v>60.04</c:v>
                </c:pt>
                <c:pt idx="497">
                  <c:v>60.58</c:v>
                </c:pt>
                <c:pt idx="498">
                  <c:v>61.39</c:v>
                </c:pt>
                <c:pt idx="499">
                  <c:v>62.46</c:v>
                </c:pt>
                <c:pt idx="500">
                  <c:v>63.3</c:v>
                </c:pt>
                <c:pt idx="501">
                  <c:v>63.62</c:v>
                </c:pt>
                <c:pt idx="502">
                  <c:v>63.86</c:v>
                </c:pt>
                <c:pt idx="503">
                  <c:v>64.209999999999994</c:v>
                </c:pt>
                <c:pt idx="504">
                  <c:v>64.62</c:v>
                </c:pt>
                <c:pt idx="505">
                  <c:v>64.849999999999994</c:v>
                </c:pt>
                <c:pt idx="506">
                  <c:v>64.78</c:v>
                </c:pt>
                <c:pt idx="507">
                  <c:v>62.94</c:v>
                </c:pt>
                <c:pt idx="508">
                  <c:v>64.150000000000006</c:v>
                </c:pt>
                <c:pt idx="509">
                  <c:v>67.98</c:v>
                </c:pt>
                <c:pt idx="510">
                  <c:v>67.11</c:v>
                </c:pt>
                <c:pt idx="511">
                  <c:v>64.67</c:v>
                </c:pt>
                <c:pt idx="512">
                  <c:v>63.55</c:v>
                </c:pt>
                <c:pt idx="513">
                  <c:v>64.14</c:v>
                </c:pt>
                <c:pt idx="514">
                  <c:v>67.599999999999994</c:v>
                </c:pt>
                <c:pt idx="515">
                  <c:v>90.11</c:v>
                </c:pt>
                <c:pt idx="516">
                  <c:v>81.709999999999994</c:v>
                </c:pt>
                <c:pt idx="517">
                  <c:v>78.81</c:v>
                </c:pt>
                <c:pt idx="518">
                  <c:v>85.97</c:v>
                </c:pt>
                <c:pt idx="519">
                  <c:v>78.959999999999994</c:v>
                </c:pt>
                <c:pt idx="520">
                  <c:v>73.38</c:v>
                </c:pt>
                <c:pt idx="521">
                  <c:v>71.849999999999994</c:v>
                </c:pt>
                <c:pt idx="522">
                  <c:v>71.2</c:v>
                </c:pt>
                <c:pt idx="523">
                  <c:v>76.78</c:v>
                </c:pt>
                <c:pt idx="524">
                  <c:v>76.540000000000006</c:v>
                </c:pt>
                <c:pt idx="525">
                  <c:v>74.25</c:v>
                </c:pt>
                <c:pt idx="526">
                  <c:v>73.05</c:v>
                </c:pt>
                <c:pt idx="527">
                  <c:v>72.37</c:v>
                </c:pt>
                <c:pt idx="528">
                  <c:v>71.97</c:v>
                </c:pt>
                <c:pt idx="529">
                  <c:v>71.959999999999994</c:v>
                </c:pt>
                <c:pt idx="530">
                  <c:v>71.86</c:v>
                </c:pt>
                <c:pt idx="531">
                  <c:v>71.81</c:v>
                </c:pt>
                <c:pt idx="532">
                  <c:v>72.16</c:v>
                </c:pt>
                <c:pt idx="533">
                  <c:v>72.36</c:v>
                </c:pt>
                <c:pt idx="534">
                  <c:v>72.599999999999994</c:v>
                </c:pt>
                <c:pt idx="535">
                  <c:v>72.64</c:v>
                </c:pt>
                <c:pt idx="536">
                  <c:v>72.5</c:v>
                </c:pt>
                <c:pt idx="537">
                  <c:v>72.099999999999994</c:v>
                </c:pt>
                <c:pt idx="538">
                  <c:v>71.459999999999994</c:v>
                </c:pt>
                <c:pt idx="539">
                  <c:v>70.62</c:v>
                </c:pt>
                <c:pt idx="540">
                  <c:v>69.28</c:v>
                </c:pt>
                <c:pt idx="541">
                  <c:v>67.89</c:v>
                </c:pt>
                <c:pt idx="542">
                  <c:v>66.540000000000006</c:v>
                </c:pt>
                <c:pt idx="543">
                  <c:v>66.44</c:v>
                </c:pt>
                <c:pt idx="544">
                  <c:v>66.19</c:v>
                </c:pt>
                <c:pt idx="545">
                  <c:v>66.17</c:v>
                </c:pt>
                <c:pt idx="546">
                  <c:v>66.17</c:v>
                </c:pt>
                <c:pt idx="547">
                  <c:v>66.64</c:v>
                </c:pt>
                <c:pt idx="548">
                  <c:v>66.69</c:v>
                </c:pt>
                <c:pt idx="549">
                  <c:v>67.23</c:v>
                </c:pt>
                <c:pt idx="550">
                  <c:v>67.099999999999994</c:v>
                </c:pt>
                <c:pt idx="551">
                  <c:v>66.900000000000006</c:v>
                </c:pt>
                <c:pt idx="552">
                  <c:v>66.489999999999995</c:v>
                </c:pt>
                <c:pt idx="553">
                  <c:v>66.010000000000005</c:v>
                </c:pt>
                <c:pt idx="554">
                  <c:v>65.709999999999994</c:v>
                </c:pt>
                <c:pt idx="555">
                  <c:v>66.09</c:v>
                </c:pt>
                <c:pt idx="556">
                  <c:v>65.95</c:v>
                </c:pt>
                <c:pt idx="557">
                  <c:v>64.989999999999995</c:v>
                </c:pt>
                <c:pt idx="558">
                  <c:v>64.64</c:v>
                </c:pt>
                <c:pt idx="559">
                  <c:v>64.510000000000005</c:v>
                </c:pt>
                <c:pt idx="560">
                  <c:v>64.23</c:v>
                </c:pt>
                <c:pt idx="561">
                  <c:v>64.319999999999993</c:v>
                </c:pt>
                <c:pt idx="562">
                  <c:v>64.16</c:v>
                </c:pt>
                <c:pt idx="563">
                  <c:v>64.13</c:v>
                </c:pt>
                <c:pt idx="564">
                  <c:v>64.209999999999994</c:v>
                </c:pt>
                <c:pt idx="565">
                  <c:v>64.22</c:v>
                </c:pt>
                <c:pt idx="566">
                  <c:v>64.209999999999994</c:v>
                </c:pt>
                <c:pt idx="567">
                  <c:v>64.540000000000006</c:v>
                </c:pt>
                <c:pt idx="568">
                  <c:v>64.05</c:v>
                </c:pt>
                <c:pt idx="569">
                  <c:v>63.92</c:v>
                </c:pt>
                <c:pt idx="570">
                  <c:v>63.65</c:v>
                </c:pt>
                <c:pt idx="571">
                  <c:v>63.41</c:v>
                </c:pt>
                <c:pt idx="572">
                  <c:v>63.36</c:v>
                </c:pt>
                <c:pt idx="573">
                  <c:v>63.21</c:v>
                </c:pt>
                <c:pt idx="574">
                  <c:v>62.25</c:v>
                </c:pt>
                <c:pt idx="575">
                  <c:v>62.01</c:v>
                </c:pt>
                <c:pt idx="576">
                  <c:v>61.94</c:v>
                </c:pt>
                <c:pt idx="577">
                  <c:v>61.64</c:v>
                </c:pt>
                <c:pt idx="578">
                  <c:v>61.4</c:v>
                </c:pt>
                <c:pt idx="579">
                  <c:v>61.07</c:v>
                </c:pt>
                <c:pt idx="580">
                  <c:v>60.97</c:v>
                </c:pt>
                <c:pt idx="581">
                  <c:v>61.45</c:v>
                </c:pt>
                <c:pt idx="582">
                  <c:v>61.58</c:v>
                </c:pt>
                <c:pt idx="583">
                  <c:v>61.35</c:v>
                </c:pt>
                <c:pt idx="584">
                  <c:v>61.49</c:v>
                </c:pt>
                <c:pt idx="585">
                  <c:v>61.75</c:v>
                </c:pt>
                <c:pt idx="586">
                  <c:v>62.08</c:v>
                </c:pt>
                <c:pt idx="587">
                  <c:v>62.31</c:v>
                </c:pt>
                <c:pt idx="588">
                  <c:v>62.17</c:v>
                </c:pt>
                <c:pt idx="589">
                  <c:v>62.08</c:v>
                </c:pt>
                <c:pt idx="590">
                  <c:v>62.07</c:v>
                </c:pt>
                <c:pt idx="591">
                  <c:v>62.08</c:v>
                </c:pt>
                <c:pt idx="592">
                  <c:v>62.29</c:v>
                </c:pt>
                <c:pt idx="593">
                  <c:v>62.25</c:v>
                </c:pt>
                <c:pt idx="594">
                  <c:v>62.54</c:v>
                </c:pt>
                <c:pt idx="595">
                  <c:v>62.74</c:v>
                </c:pt>
                <c:pt idx="596">
                  <c:v>62.34</c:v>
                </c:pt>
                <c:pt idx="597">
                  <c:v>61.94</c:v>
                </c:pt>
                <c:pt idx="598">
                  <c:v>61.53</c:v>
                </c:pt>
                <c:pt idx="599">
                  <c:v>60.9</c:v>
                </c:pt>
                <c:pt idx="600">
                  <c:v>60.72</c:v>
                </c:pt>
                <c:pt idx="601">
                  <c:v>60.17</c:v>
                </c:pt>
                <c:pt idx="602">
                  <c:v>59.46</c:v>
                </c:pt>
                <c:pt idx="603">
                  <c:v>59.45</c:v>
                </c:pt>
                <c:pt idx="604">
                  <c:v>59.35</c:v>
                </c:pt>
                <c:pt idx="605">
                  <c:v>59.29</c:v>
                </c:pt>
                <c:pt idx="606">
                  <c:v>59.07</c:v>
                </c:pt>
                <c:pt idx="607">
                  <c:v>58.95</c:v>
                </c:pt>
                <c:pt idx="608">
                  <c:v>59.05</c:v>
                </c:pt>
                <c:pt idx="609">
                  <c:v>59.3</c:v>
                </c:pt>
                <c:pt idx="610">
                  <c:v>59.17</c:v>
                </c:pt>
                <c:pt idx="611">
                  <c:v>58.13</c:v>
                </c:pt>
                <c:pt idx="612">
                  <c:v>57.28</c:v>
                </c:pt>
                <c:pt idx="613">
                  <c:v>57.22</c:v>
                </c:pt>
                <c:pt idx="614">
                  <c:v>57.21</c:v>
                </c:pt>
                <c:pt idx="615">
                  <c:v>57.02</c:v>
                </c:pt>
                <c:pt idx="616">
                  <c:v>56.81</c:v>
                </c:pt>
                <c:pt idx="617">
                  <c:v>56.8</c:v>
                </c:pt>
                <c:pt idx="618">
                  <c:v>57.94</c:v>
                </c:pt>
                <c:pt idx="619">
                  <c:v>58.9</c:v>
                </c:pt>
                <c:pt idx="620">
                  <c:v>59.25</c:v>
                </c:pt>
                <c:pt idx="621">
                  <c:v>59.38</c:v>
                </c:pt>
                <c:pt idx="622">
                  <c:v>59.51</c:v>
                </c:pt>
                <c:pt idx="623">
                  <c:v>59.73</c:v>
                </c:pt>
                <c:pt idx="624">
                  <c:v>59.71</c:v>
                </c:pt>
                <c:pt idx="625">
                  <c:v>59.86</c:v>
                </c:pt>
                <c:pt idx="626">
                  <c:v>59.92</c:v>
                </c:pt>
                <c:pt idx="627">
                  <c:v>59.8</c:v>
                </c:pt>
                <c:pt idx="628">
                  <c:v>59.76</c:v>
                </c:pt>
                <c:pt idx="629">
                  <c:v>59.76</c:v>
                </c:pt>
                <c:pt idx="630">
                  <c:v>59.62</c:v>
                </c:pt>
                <c:pt idx="631">
                  <c:v>58.65</c:v>
                </c:pt>
                <c:pt idx="632">
                  <c:v>58.68</c:v>
                </c:pt>
                <c:pt idx="633">
                  <c:v>58.73</c:v>
                </c:pt>
                <c:pt idx="634">
                  <c:v>58.78</c:v>
                </c:pt>
                <c:pt idx="635">
                  <c:v>58.7</c:v>
                </c:pt>
                <c:pt idx="636">
                  <c:v>58.56</c:v>
                </c:pt>
                <c:pt idx="637">
                  <c:v>58.47</c:v>
                </c:pt>
                <c:pt idx="638">
                  <c:v>59.33</c:v>
                </c:pt>
                <c:pt idx="639">
                  <c:v>59.19</c:v>
                </c:pt>
                <c:pt idx="640">
                  <c:v>59.29</c:v>
                </c:pt>
                <c:pt idx="641">
                  <c:v>59.51</c:v>
                </c:pt>
                <c:pt idx="642">
                  <c:v>59.42</c:v>
                </c:pt>
                <c:pt idx="643">
                  <c:v>59.27</c:v>
                </c:pt>
                <c:pt idx="644">
                  <c:v>59.94</c:v>
                </c:pt>
                <c:pt idx="645">
                  <c:v>60.51</c:v>
                </c:pt>
                <c:pt idx="646">
                  <c:v>60.8</c:v>
                </c:pt>
                <c:pt idx="647">
                  <c:v>60.66</c:v>
                </c:pt>
                <c:pt idx="648">
                  <c:v>60.59</c:v>
                </c:pt>
                <c:pt idx="649">
                  <c:v>60.74</c:v>
                </c:pt>
                <c:pt idx="650">
                  <c:v>60.99</c:v>
                </c:pt>
                <c:pt idx="651">
                  <c:v>60.82</c:v>
                </c:pt>
                <c:pt idx="652">
                  <c:v>61.12</c:v>
                </c:pt>
                <c:pt idx="653">
                  <c:v>61.66</c:v>
                </c:pt>
                <c:pt idx="654">
                  <c:v>61.86</c:v>
                </c:pt>
                <c:pt idx="655">
                  <c:v>61.68</c:v>
                </c:pt>
                <c:pt idx="656">
                  <c:v>61.53</c:v>
                </c:pt>
                <c:pt idx="657">
                  <c:v>61.41</c:v>
                </c:pt>
                <c:pt idx="658">
                  <c:v>60.89</c:v>
                </c:pt>
                <c:pt idx="659">
                  <c:v>60.45</c:v>
                </c:pt>
                <c:pt idx="660">
                  <c:v>59.64</c:v>
                </c:pt>
                <c:pt idx="661">
                  <c:v>59.36</c:v>
                </c:pt>
                <c:pt idx="662">
                  <c:v>59.27</c:v>
                </c:pt>
                <c:pt idx="663">
                  <c:v>59.25</c:v>
                </c:pt>
                <c:pt idx="664">
                  <c:v>59.21</c:v>
                </c:pt>
                <c:pt idx="665">
                  <c:v>59.2</c:v>
                </c:pt>
                <c:pt idx="666">
                  <c:v>58.76</c:v>
                </c:pt>
                <c:pt idx="667">
                  <c:v>58.42</c:v>
                </c:pt>
                <c:pt idx="668">
                  <c:v>57.99</c:v>
                </c:pt>
                <c:pt idx="669">
                  <c:v>57.86</c:v>
                </c:pt>
                <c:pt idx="670">
                  <c:v>57.6</c:v>
                </c:pt>
                <c:pt idx="671">
                  <c:v>57.33</c:v>
                </c:pt>
                <c:pt idx="672">
                  <c:v>57.48</c:v>
                </c:pt>
                <c:pt idx="673">
                  <c:v>58.09</c:v>
                </c:pt>
                <c:pt idx="674">
                  <c:v>58.76</c:v>
                </c:pt>
                <c:pt idx="675">
                  <c:v>59.48</c:v>
                </c:pt>
                <c:pt idx="676">
                  <c:v>59.83</c:v>
                </c:pt>
                <c:pt idx="677">
                  <c:v>60.03</c:v>
                </c:pt>
                <c:pt idx="678">
                  <c:v>60.02</c:v>
                </c:pt>
                <c:pt idx="679">
                  <c:v>60.13</c:v>
                </c:pt>
                <c:pt idx="680">
                  <c:v>60.12</c:v>
                </c:pt>
                <c:pt idx="681">
                  <c:v>59.94</c:v>
                </c:pt>
                <c:pt idx="682">
                  <c:v>59.8</c:v>
                </c:pt>
                <c:pt idx="683">
                  <c:v>59.69</c:v>
                </c:pt>
                <c:pt idx="684">
                  <c:v>59.86</c:v>
                </c:pt>
                <c:pt idx="685">
                  <c:v>60.29</c:v>
                </c:pt>
                <c:pt idx="686">
                  <c:v>60.46</c:v>
                </c:pt>
                <c:pt idx="687">
                  <c:v>60.55</c:v>
                </c:pt>
                <c:pt idx="688">
                  <c:v>60.63</c:v>
                </c:pt>
                <c:pt idx="689">
                  <c:v>60.73</c:v>
                </c:pt>
                <c:pt idx="690">
                  <c:v>61</c:v>
                </c:pt>
                <c:pt idx="691">
                  <c:v>61.07</c:v>
                </c:pt>
                <c:pt idx="692">
                  <c:v>60.96</c:v>
                </c:pt>
                <c:pt idx="693">
                  <c:v>61.13</c:v>
                </c:pt>
                <c:pt idx="694">
                  <c:v>61.13</c:v>
                </c:pt>
                <c:pt idx="695">
                  <c:v>61.39</c:v>
                </c:pt>
                <c:pt idx="696">
                  <c:v>61.49</c:v>
                </c:pt>
                <c:pt idx="697">
                  <c:v>61.43</c:v>
                </c:pt>
                <c:pt idx="698">
                  <c:v>61.38</c:v>
                </c:pt>
                <c:pt idx="699">
                  <c:v>61.5</c:v>
                </c:pt>
                <c:pt idx="700">
                  <c:v>61.65</c:v>
                </c:pt>
                <c:pt idx="701">
                  <c:v>62.04</c:v>
                </c:pt>
                <c:pt idx="702">
                  <c:v>62.36</c:v>
                </c:pt>
                <c:pt idx="703">
                  <c:v>62.82</c:v>
                </c:pt>
                <c:pt idx="704">
                  <c:v>63.22</c:v>
                </c:pt>
                <c:pt idx="705">
                  <c:v>63.31</c:v>
                </c:pt>
                <c:pt idx="706">
                  <c:v>63.46</c:v>
                </c:pt>
                <c:pt idx="707">
                  <c:v>63.59</c:v>
                </c:pt>
                <c:pt idx="708">
                  <c:v>63.68</c:v>
                </c:pt>
                <c:pt idx="709">
                  <c:v>63.67</c:v>
                </c:pt>
                <c:pt idx="710">
                  <c:v>63.65</c:v>
                </c:pt>
                <c:pt idx="711">
                  <c:v>63.6</c:v>
                </c:pt>
                <c:pt idx="712">
                  <c:v>63.6</c:v>
                </c:pt>
                <c:pt idx="713">
                  <c:v>63.56</c:v>
                </c:pt>
                <c:pt idx="714">
                  <c:v>63.46</c:v>
                </c:pt>
                <c:pt idx="715">
                  <c:v>63.47</c:v>
                </c:pt>
                <c:pt idx="716">
                  <c:v>63.55</c:v>
                </c:pt>
                <c:pt idx="717">
                  <c:v>63.58</c:v>
                </c:pt>
                <c:pt idx="718">
                  <c:v>63.86</c:v>
                </c:pt>
                <c:pt idx="719">
                  <c:v>63.92</c:v>
                </c:pt>
                <c:pt idx="720">
                  <c:v>63.88</c:v>
                </c:pt>
                <c:pt idx="721">
                  <c:v>64.209999999999994</c:v>
                </c:pt>
                <c:pt idx="722">
                  <c:v>64.31</c:v>
                </c:pt>
                <c:pt idx="723">
                  <c:v>64.33</c:v>
                </c:pt>
                <c:pt idx="724">
                  <c:v>64.28</c:v>
                </c:pt>
                <c:pt idx="725">
                  <c:v>63.72</c:v>
                </c:pt>
                <c:pt idx="726">
                  <c:v>63.69</c:v>
                </c:pt>
                <c:pt idx="727">
                  <c:v>63.82</c:v>
                </c:pt>
                <c:pt idx="728">
                  <c:v>63.47</c:v>
                </c:pt>
                <c:pt idx="729">
                  <c:v>63.17</c:v>
                </c:pt>
                <c:pt idx="730">
                  <c:v>62.92</c:v>
                </c:pt>
                <c:pt idx="731">
                  <c:v>62.89</c:v>
                </c:pt>
                <c:pt idx="732">
                  <c:v>63.38</c:v>
                </c:pt>
                <c:pt idx="733">
                  <c:v>63.08</c:v>
                </c:pt>
                <c:pt idx="734">
                  <c:v>62.91</c:v>
                </c:pt>
                <c:pt idx="735">
                  <c:v>63.26</c:v>
                </c:pt>
                <c:pt idx="736">
                  <c:v>63.7</c:v>
                </c:pt>
                <c:pt idx="737">
                  <c:v>64.33</c:v>
                </c:pt>
                <c:pt idx="738">
                  <c:v>64.510000000000005</c:v>
                </c:pt>
                <c:pt idx="739">
                  <c:v>64.28</c:v>
                </c:pt>
                <c:pt idx="740">
                  <c:v>64.45</c:v>
                </c:pt>
                <c:pt idx="741">
                  <c:v>64.47</c:v>
                </c:pt>
                <c:pt idx="742">
                  <c:v>64.37</c:v>
                </c:pt>
                <c:pt idx="743">
                  <c:v>64.2</c:v>
                </c:pt>
                <c:pt idx="744">
                  <c:v>63.76</c:v>
                </c:pt>
                <c:pt idx="745">
                  <c:v>63.66</c:v>
                </c:pt>
                <c:pt idx="746">
                  <c:v>63.75</c:v>
                </c:pt>
                <c:pt idx="747">
                  <c:v>63.77</c:v>
                </c:pt>
                <c:pt idx="748">
                  <c:v>63.74</c:v>
                </c:pt>
                <c:pt idx="749">
                  <c:v>63.76</c:v>
                </c:pt>
                <c:pt idx="750">
                  <c:v>63.79</c:v>
                </c:pt>
                <c:pt idx="751">
                  <c:v>63.72</c:v>
                </c:pt>
                <c:pt idx="752">
                  <c:v>63.64</c:v>
                </c:pt>
                <c:pt idx="753">
                  <c:v>63.48</c:v>
                </c:pt>
                <c:pt idx="754">
                  <c:v>63.24</c:v>
                </c:pt>
                <c:pt idx="755">
                  <c:v>63.04</c:v>
                </c:pt>
                <c:pt idx="756">
                  <c:v>62.77</c:v>
                </c:pt>
                <c:pt idx="757">
                  <c:v>62.39</c:v>
                </c:pt>
                <c:pt idx="758">
                  <c:v>62.02</c:v>
                </c:pt>
                <c:pt idx="759">
                  <c:v>61.42</c:v>
                </c:pt>
                <c:pt idx="760">
                  <c:v>60.64</c:v>
                </c:pt>
                <c:pt idx="761">
                  <c:v>60.45</c:v>
                </c:pt>
                <c:pt idx="762">
                  <c:v>60.27</c:v>
                </c:pt>
                <c:pt idx="763">
                  <c:v>60.07</c:v>
                </c:pt>
                <c:pt idx="764">
                  <c:v>60.28</c:v>
                </c:pt>
                <c:pt idx="765">
                  <c:v>60.63</c:v>
                </c:pt>
                <c:pt idx="766">
                  <c:v>60.88</c:v>
                </c:pt>
                <c:pt idx="767">
                  <c:v>61.32</c:v>
                </c:pt>
                <c:pt idx="768">
                  <c:v>61.41</c:v>
                </c:pt>
                <c:pt idx="769">
                  <c:v>61.41</c:v>
                </c:pt>
                <c:pt idx="770">
                  <c:v>61.16</c:v>
                </c:pt>
                <c:pt idx="771">
                  <c:v>61.02</c:v>
                </c:pt>
                <c:pt idx="772">
                  <c:v>60.9</c:v>
                </c:pt>
                <c:pt idx="773">
                  <c:v>60.99</c:v>
                </c:pt>
                <c:pt idx="774">
                  <c:v>61.22</c:v>
                </c:pt>
                <c:pt idx="775">
                  <c:v>61.45</c:v>
                </c:pt>
                <c:pt idx="776">
                  <c:v>61.75</c:v>
                </c:pt>
                <c:pt idx="777">
                  <c:v>62.2</c:v>
                </c:pt>
                <c:pt idx="778">
                  <c:v>62.3</c:v>
                </c:pt>
                <c:pt idx="779">
                  <c:v>62.2</c:v>
                </c:pt>
                <c:pt idx="780">
                  <c:v>62.19</c:v>
                </c:pt>
                <c:pt idx="781">
                  <c:v>62.01</c:v>
                </c:pt>
                <c:pt idx="782">
                  <c:v>61.92</c:v>
                </c:pt>
                <c:pt idx="783">
                  <c:v>61.85</c:v>
                </c:pt>
                <c:pt idx="784">
                  <c:v>61.57</c:v>
                </c:pt>
                <c:pt idx="785">
                  <c:v>61.26</c:v>
                </c:pt>
                <c:pt idx="786">
                  <c:v>60.96</c:v>
                </c:pt>
                <c:pt idx="787">
                  <c:v>60.68</c:v>
                </c:pt>
                <c:pt idx="788">
                  <c:v>60.54</c:v>
                </c:pt>
                <c:pt idx="789">
                  <c:v>60.5</c:v>
                </c:pt>
                <c:pt idx="790">
                  <c:v>60.36</c:v>
                </c:pt>
                <c:pt idx="791">
                  <c:v>60.16</c:v>
                </c:pt>
                <c:pt idx="792">
                  <c:v>60.14</c:v>
                </c:pt>
                <c:pt idx="793">
                  <c:v>60.56</c:v>
                </c:pt>
                <c:pt idx="794">
                  <c:v>60.45</c:v>
                </c:pt>
                <c:pt idx="795">
                  <c:v>60.35</c:v>
                </c:pt>
                <c:pt idx="796">
                  <c:v>60.24</c:v>
                </c:pt>
                <c:pt idx="797">
                  <c:v>60.12</c:v>
                </c:pt>
                <c:pt idx="798">
                  <c:v>60.23</c:v>
                </c:pt>
                <c:pt idx="799">
                  <c:v>59.95</c:v>
                </c:pt>
                <c:pt idx="800">
                  <c:v>59.45</c:v>
                </c:pt>
                <c:pt idx="801">
                  <c:v>59.71</c:v>
                </c:pt>
                <c:pt idx="802">
                  <c:v>59.72</c:v>
                </c:pt>
                <c:pt idx="803">
                  <c:v>59.89</c:v>
                </c:pt>
                <c:pt idx="804">
                  <c:v>60.01</c:v>
                </c:pt>
                <c:pt idx="805">
                  <c:v>59.9</c:v>
                </c:pt>
                <c:pt idx="806">
                  <c:v>60.08</c:v>
                </c:pt>
                <c:pt idx="807">
                  <c:v>60.21</c:v>
                </c:pt>
                <c:pt idx="808">
                  <c:v>59.96</c:v>
                </c:pt>
                <c:pt idx="809">
                  <c:v>60.05</c:v>
                </c:pt>
                <c:pt idx="810">
                  <c:v>60.05</c:v>
                </c:pt>
                <c:pt idx="811">
                  <c:v>60.09</c:v>
                </c:pt>
                <c:pt idx="812">
                  <c:v>60.49</c:v>
                </c:pt>
                <c:pt idx="813">
                  <c:v>60.83</c:v>
                </c:pt>
                <c:pt idx="814">
                  <c:v>61.22</c:v>
                </c:pt>
                <c:pt idx="815">
                  <c:v>61.78</c:v>
                </c:pt>
                <c:pt idx="816">
                  <c:v>62.2</c:v>
                </c:pt>
                <c:pt idx="817">
                  <c:v>62.32</c:v>
                </c:pt>
                <c:pt idx="818">
                  <c:v>62.42</c:v>
                </c:pt>
                <c:pt idx="819">
                  <c:v>62.34</c:v>
                </c:pt>
                <c:pt idx="820">
                  <c:v>62.1</c:v>
                </c:pt>
                <c:pt idx="821">
                  <c:v>61.9</c:v>
                </c:pt>
                <c:pt idx="822">
                  <c:v>61.68</c:v>
                </c:pt>
                <c:pt idx="823">
                  <c:v>61.62</c:v>
                </c:pt>
                <c:pt idx="824">
                  <c:v>61.77</c:v>
                </c:pt>
                <c:pt idx="825">
                  <c:v>61.96</c:v>
                </c:pt>
                <c:pt idx="826">
                  <c:v>62.27</c:v>
                </c:pt>
                <c:pt idx="827">
                  <c:v>62.39</c:v>
                </c:pt>
                <c:pt idx="828">
                  <c:v>62.43</c:v>
                </c:pt>
                <c:pt idx="829">
                  <c:v>62.32</c:v>
                </c:pt>
                <c:pt idx="830">
                  <c:v>62.11</c:v>
                </c:pt>
                <c:pt idx="831">
                  <c:v>61.9</c:v>
                </c:pt>
                <c:pt idx="832">
                  <c:v>61.72</c:v>
                </c:pt>
                <c:pt idx="833">
                  <c:v>61.63</c:v>
                </c:pt>
                <c:pt idx="834">
                  <c:v>61.69</c:v>
                </c:pt>
                <c:pt idx="835">
                  <c:v>61.78</c:v>
                </c:pt>
                <c:pt idx="836">
                  <c:v>62.19</c:v>
                </c:pt>
                <c:pt idx="837">
                  <c:v>62.7</c:v>
                </c:pt>
                <c:pt idx="838">
                  <c:v>62.89</c:v>
                </c:pt>
                <c:pt idx="839">
                  <c:v>63</c:v>
                </c:pt>
                <c:pt idx="840">
                  <c:v>63.01</c:v>
                </c:pt>
                <c:pt idx="841">
                  <c:v>63</c:v>
                </c:pt>
                <c:pt idx="842">
                  <c:v>62.81</c:v>
                </c:pt>
                <c:pt idx="843">
                  <c:v>62.56</c:v>
                </c:pt>
                <c:pt idx="844">
                  <c:v>62.25</c:v>
                </c:pt>
                <c:pt idx="845">
                  <c:v>62.16</c:v>
                </c:pt>
                <c:pt idx="846">
                  <c:v>62.1</c:v>
                </c:pt>
                <c:pt idx="847">
                  <c:v>62.03</c:v>
                </c:pt>
                <c:pt idx="848">
                  <c:v>62.21</c:v>
                </c:pt>
                <c:pt idx="849">
                  <c:v>62.49</c:v>
                </c:pt>
                <c:pt idx="850">
                  <c:v>62.59</c:v>
                </c:pt>
                <c:pt idx="851">
                  <c:v>62.64</c:v>
                </c:pt>
                <c:pt idx="852">
                  <c:v>62.8</c:v>
                </c:pt>
                <c:pt idx="853">
                  <c:v>63.31</c:v>
                </c:pt>
                <c:pt idx="854">
                  <c:v>64.150000000000006</c:v>
                </c:pt>
                <c:pt idx="855">
                  <c:v>65.02</c:v>
                </c:pt>
                <c:pt idx="856">
                  <c:v>65.790000000000006</c:v>
                </c:pt>
                <c:pt idx="857">
                  <c:v>66.7</c:v>
                </c:pt>
                <c:pt idx="858">
                  <c:v>67.739999999999995</c:v>
                </c:pt>
                <c:pt idx="859">
                  <c:v>68.489999999999995</c:v>
                </c:pt>
                <c:pt idx="860">
                  <c:v>68.89</c:v>
                </c:pt>
                <c:pt idx="861">
                  <c:v>69.44</c:v>
                </c:pt>
                <c:pt idx="862">
                  <c:v>69.81</c:v>
                </c:pt>
                <c:pt idx="863">
                  <c:v>70.290000000000006</c:v>
                </c:pt>
                <c:pt idx="864">
                  <c:v>70.680000000000007</c:v>
                </c:pt>
                <c:pt idx="865">
                  <c:v>70.709999999999994</c:v>
                </c:pt>
                <c:pt idx="866">
                  <c:v>70.31</c:v>
                </c:pt>
                <c:pt idx="867">
                  <c:v>69.95</c:v>
                </c:pt>
                <c:pt idx="868">
                  <c:v>69.48</c:v>
                </c:pt>
                <c:pt idx="869">
                  <c:v>69.27</c:v>
                </c:pt>
                <c:pt idx="870">
                  <c:v>69.23</c:v>
                </c:pt>
                <c:pt idx="871">
                  <c:v>69.239999999999995</c:v>
                </c:pt>
                <c:pt idx="872">
                  <c:v>71.11</c:v>
                </c:pt>
                <c:pt idx="873">
                  <c:v>72.41</c:v>
                </c:pt>
                <c:pt idx="874">
                  <c:v>71.89</c:v>
                </c:pt>
                <c:pt idx="875">
                  <c:v>71.930000000000007</c:v>
                </c:pt>
                <c:pt idx="876">
                  <c:v>70.62</c:v>
                </c:pt>
                <c:pt idx="877">
                  <c:v>70.650000000000006</c:v>
                </c:pt>
                <c:pt idx="878">
                  <c:v>75.78</c:v>
                </c:pt>
                <c:pt idx="879">
                  <c:v>96.02</c:v>
                </c:pt>
                <c:pt idx="880">
                  <c:v>86.29</c:v>
                </c:pt>
                <c:pt idx="881">
                  <c:v>83.48</c:v>
                </c:pt>
                <c:pt idx="882">
                  <c:v>92.82</c:v>
                </c:pt>
                <c:pt idx="883">
                  <c:v>84.95</c:v>
                </c:pt>
                <c:pt idx="884">
                  <c:v>77.180000000000007</c:v>
                </c:pt>
                <c:pt idx="885">
                  <c:v>74.47</c:v>
                </c:pt>
                <c:pt idx="886">
                  <c:v>72.88</c:v>
                </c:pt>
                <c:pt idx="887">
                  <c:v>77.72</c:v>
                </c:pt>
                <c:pt idx="888">
                  <c:v>77.56</c:v>
                </c:pt>
                <c:pt idx="889">
                  <c:v>77.489999999999995</c:v>
                </c:pt>
                <c:pt idx="890">
                  <c:v>74.53</c:v>
                </c:pt>
                <c:pt idx="891">
                  <c:v>73.790000000000006</c:v>
                </c:pt>
                <c:pt idx="892">
                  <c:v>74.69</c:v>
                </c:pt>
                <c:pt idx="893">
                  <c:v>74.86</c:v>
                </c:pt>
                <c:pt idx="894">
                  <c:v>80.19</c:v>
                </c:pt>
                <c:pt idx="895">
                  <c:v>81.14</c:v>
                </c:pt>
                <c:pt idx="896">
                  <c:v>81.45</c:v>
                </c:pt>
                <c:pt idx="897">
                  <c:v>80.03</c:v>
                </c:pt>
                <c:pt idx="898">
                  <c:v>77.05</c:v>
                </c:pt>
                <c:pt idx="899">
                  <c:v>76.14</c:v>
                </c:pt>
                <c:pt idx="900">
                  <c:v>74.8</c:v>
                </c:pt>
                <c:pt idx="901">
                  <c:v>77.23</c:v>
                </c:pt>
                <c:pt idx="902">
                  <c:v>74.28</c:v>
                </c:pt>
                <c:pt idx="903">
                  <c:v>76.400000000000006</c:v>
                </c:pt>
                <c:pt idx="904">
                  <c:v>75.05</c:v>
                </c:pt>
                <c:pt idx="905">
                  <c:v>73.66</c:v>
                </c:pt>
                <c:pt idx="906">
                  <c:v>71.89</c:v>
                </c:pt>
                <c:pt idx="907">
                  <c:v>70.09</c:v>
                </c:pt>
                <c:pt idx="908">
                  <c:v>69.17</c:v>
                </c:pt>
                <c:pt idx="909">
                  <c:v>68.599999999999994</c:v>
                </c:pt>
                <c:pt idx="910">
                  <c:v>68.63</c:v>
                </c:pt>
                <c:pt idx="911">
                  <c:v>68.849999999999994</c:v>
                </c:pt>
                <c:pt idx="912">
                  <c:v>69.09</c:v>
                </c:pt>
                <c:pt idx="913">
                  <c:v>69.22</c:v>
                </c:pt>
                <c:pt idx="914">
                  <c:v>69.739999999999995</c:v>
                </c:pt>
                <c:pt idx="915">
                  <c:v>69.7</c:v>
                </c:pt>
                <c:pt idx="916">
                  <c:v>69.48</c:v>
                </c:pt>
                <c:pt idx="917">
                  <c:v>68.87</c:v>
                </c:pt>
                <c:pt idx="918">
                  <c:v>68.39</c:v>
                </c:pt>
                <c:pt idx="919">
                  <c:v>68.13</c:v>
                </c:pt>
              </c:numCache>
            </c:numRef>
          </c:val>
          <c:smooth val="0"/>
          <c:extLst>
            <c:ext xmlns:c16="http://schemas.microsoft.com/office/drawing/2014/chart" uri="{C3380CC4-5D6E-409C-BE32-E72D297353CC}">
              <c16:uniqueId val="{00000000-D7F1-4155-9EDF-E23251DA8676}"/>
            </c:ext>
          </c:extLst>
        </c:ser>
        <c:dLbls>
          <c:showLegendKey val="0"/>
          <c:showVal val="0"/>
          <c:showCatName val="0"/>
          <c:showSerName val="0"/>
          <c:showPercent val="0"/>
          <c:showBubbleSize val="0"/>
        </c:dLbls>
        <c:smooth val="0"/>
        <c:axId val="453870288"/>
        <c:axId val="453870680"/>
      </c:lineChart>
      <c:dateAx>
        <c:axId val="453870288"/>
        <c:scaling>
          <c:orientation val="minMax"/>
          <c:max val="42278"/>
        </c:scaling>
        <c:delete val="0"/>
        <c:axPos val="b"/>
        <c:numFmt formatCode="m/d/yyyy" sourceLinked="1"/>
        <c:majorTickMark val="out"/>
        <c:minorTickMark val="none"/>
        <c:tickLblPos val="nextTo"/>
        <c:spPr>
          <a:noFill/>
          <a:ln w="15875" cap="flat" cmpd="sng" algn="ctr">
            <a:solidFill>
              <a:schemeClr val="bg1"/>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crossAx val="453870680"/>
        <c:crosses val="autoZero"/>
        <c:auto val="1"/>
        <c:lblOffset val="100"/>
        <c:baseTimeUnit val="days"/>
      </c:dateAx>
      <c:valAx>
        <c:axId val="453870680"/>
        <c:scaling>
          <c:orientation val="minMax"/>
          <c:min val="20"/>
        </c:scaling>
        <c:delete val="0"/>
        <c:axPos val="l"/>
        <c:numFmt formatCode="&quot;$&quot;#,##0_);[Red]\(&quot;$&quot;#,##0\)" sourceLinked="0"/>
        <c:majorTickMark val="out"/>
        <c:minorTickMark val="none"/>
        <c:tickLblPos val="nextTo"/>
        <c:spPr>
          <a:noFill/>
          <a:ln w="15875">
            <a:solidFill>
              <a:schemeClr val="tx1"/>
            </a:solidFill>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453870288"/>
        <c:crosses val="autoZero"/>
        <c:crossBetween val="between"/>
        <c:majorUnit val="5"/>
      </c:valAx>
      <c:spPr>
        <a:noFill/>
        <a:ln>
          <a:noFill/>
        </a:ln>
        <a:effectLst/>
      </c:spPr>
    </c:plotArea>
    <c:plotVisOnly val="1"/>
    <c:dispBlanksAs val="gap"/>
    <c:showDLblsOverMax val="0"/>
  </c:chart>
  <c:spPr>
    <a:noFill/>
    <a:ln>
      <a:noFill/>
    </a:ln>
    <a:effectLst/>
  </c:spPr>
  <c:txPr>
    <a:bodyPr/>
    <a:lstStyle/>
    <a:p>
      <a:pPr>
        <a:defRPr/>
      </a:pPr>
      <a:endParaRPr lang="en-US"/>
    </a:p>
  </c:txPr>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'C:\Users\jolitz\Desktop\[Skype_xCard_Agg.xlsx]Sheet2'!$A$1:$A$408</cx:f>
        <cx:lvl ptCount="408" formatCode="General">
          <cx:pt idx="0">0.78843609767984835</cx:pt>
          <cx:pt idx="1">0.017494179540067323</cx:pt>
          <cx:pt idx="2">0.64956407039806607</cx:pt>
          <cx:pt idx="3">0.097603051852317046</cx:pt>
          <cx:pt idx="4">0.23476186907939511</cx:pt>
          <cx:pt idx="5">0.18447793111182362</cx:pt>
          <cx:pt idx="6">0.7163925301659827</cx:pt>
          <cx:pt idx="7">0.50503663891149753</cx:pt>
          <cx:pt idx="8">9.4176330113586356e-05</cx:pt>
          <cx:pt idx="9">0.16520560099972262</cx:pt>
          <cx:pt idx="10">9.6105593803005101e-05</cx:pt>
          <cx:pt idx="11">0.0033835210948446413</cx:pt>
          <cx:pt idx="12">0.00011971883808257226</cx:pt>
          <cx:pt idx="13">0.25486557440729901</cx:pt>
          <cx:pt idx="14">0.26755593464936545</cx:pt>
          <cx:pt idx="15">4.2438246163194079e-05</cx:pt>
          <cx:pt idx="16">0.25175634645090217</cx:pt>
          <cx:pt idx="17">0.40174153101089433</cx:pt>
          <cx:pt idx="18">0.15701539015811769</cx:pt>
          <cx:pt idx="19">0.11468915074738611</cx:pt>
          <cx:pt idx="20">0.22135863702154765</cx:pt>
          <cx:pt idx="21">0.68901616892629769</cx:pt>
          <cx:pt idx="22">0.65826960711712568</cx:pt>
          <cx:pt idx="23">0.98661801872066412</cx:pt>
          <cx:pt idx="24">0.31614260593186966</cx:pt>
          <cx:pt idx="25">0.090214578012266802</cx:pt>
          <cx:pt idx="26">0.23750913168666865</cx:pt>
          <cx:pt idx="27">0.39815323631014032</cx:pt>
          <cx:pt idx="28">0.040236157191789607</cx:pt>
          <cx:pt idx="29">0.24985854166864394</cx:pt>
          <cx:pt idx="30">0.30903845072224612</cx:pt>
          <cx:pt idx="31">0.30833306465745214</cx:pt>
          <cx:pt idx="32">0.82316494828211528</cx:pt>
          <cx:pt idx="33">0.7583178438836955</cx:pt>
          <cx:pt idx="34">0.80360760939595721</cx:pt>
          <cx:pt idx="35">0.86658390069582791</cx:pt>
          <cx:pt idx="36">0.36516966533173073</cx:pt>
          <cx:pt idx="37">0.095986287248862462</cx:pt>
          <cx:pt idx="38">0.043546976947104181</cx:pt>
          <cx:pt idx="39">0.04077772081203556</cx:pt>
          <cx:pt idx="40">0.042595065341371523</cx:pt>
          <cx:pt idx="41">0.33319328853811475</cx:pt>
          <cx:pt idx="42">0.47753870036252677</cx:pt>
          <cx:pt idx="43">0.20911039267573653</cx:pt>
          <cx:pt idx="44">0.080967496693835725</cx:pt>
          <cx:pt idx="45">0.56871545737195572</cx:pt>
          <cx:pt idx="46">0.64088249157049881</cx:pt>
          <cx:pt idx="47">0.0086730099922326959</cx:pt>
          <cx:pt idx="48">0.053498829288721329</cx:pt>
          <cx:pt idx="49">0.0052756162215631943</cx:pt>
          <cx:pt idx="50">0.020057961105402387</cx:pt>
          <cx:pt idx="51">0.17259685541509978</cx:pt>
          <cx:pt idx="52">0.25045330328142962</cx:pt>
          <cx:pt idx="53">0.39706133959237039</cx:pt>
          <cx:pt idx="54">0.076569300702033216</cx:pt>
          <cx:pt idx="55">0.045863255273042816</cx:pt>
          <cx:pt idx="56">0.52859666200274069</cx:pt>
          <cx:pt idx="57">0.31108801091104005</cx:pt>
          <cx:pt idx="58">0.9718681364317443</cx:pt>
          <cx:pt idx="59">0.39833824653464034</cx:pt>
          <cx:pt idx="60">0.71194291022542333</cx:pt>
          <cx:pt idx="61">0.91655305890407757</cx:pt>
          <cx:pt idx="62">0.15928751423863319</cx:pt>
          <cx:pt idx="63">0.29054962117495442</cx:pt>
          <cx:pt idx="64">0.8195414857382739</cx:pt>
          <cx:pt idx="65">6.9719894275700435e-05</cx:pt>
          <cx:pt idx="66">0.031265404200680323</cx:pt>
          <cx:pt idx="67">8.2627749327389272e-09</cx:pt>
          <cx:pt idx="68">3.7180937001067637e-12</cx:pt>
          <cx:pt idx="69">0.97303055627899182</cx:pt>
          <cx:pt idx="70">0.098704286512456108</cx:pt>
          <cx:pt idx="71">0.52904402841488773</cx:pt>
          <cx:pt idx="72">0.20583575555328823</cx:pt>
          <cx:pt idx="73">0.26464918562663381</cx:pt>
          <cx:pt idx="74">0.05873566778509319</cx:pt>
          <cx:pt idx="75">0.011950844769321713</cx:pt>
          <cx:pt idx="76">0.59108734444786004</cx:pt>
          <cx:pt idx="77">0.007563456649426435</cx:pt>
          <cx:pt idx="78">0.98543897259809909</cx:pt>
          <cx:pt idx="79">0.42970106967526095</cx:pt>
          <cx:pt idx="80">0.18052407130475637</cx:pt>
          <cx:pt idx="81">0.21841725329339648</cx:pt>
          <cx:pt idx="82">0.41584427540810764</cx:pt>
          <cx:pt idx="83">0.027484335135992799</cx:pt>
          <cx:pt idx="84">0.15046036966855258</cx:pt>
          <cx:pt idx="85">0.039432377115033022</cx:pt>
          <cx:pt idx="86">0.3653378661522359</cx:pt>
          <cx:pt idx="87">0.22910225659886768</cx:pt>
          <cx:pt idx="88">0.5424736844985738</cx:pt>
          <cx:pt idx="89">0.63292576857575367</cx:pt>
          <cx:pt idx="90">0.63923654795316431</cx:pt>
          <cx:pt idx="91">0.46557612024116241</cx:pt>
          <cx:pt idx="92">0.66111786744966539</cx:pt>
          <cx:pt idx="93">0.22831493724717958</cx:pt>
          <cx:pt idx="94">0.13106983789336257</cx:pt>
          <cx:pt idx="95">0.37714686707990691</cx:pt>
          <cx:pt idx="96">0.57233996764457062</cx:pt>
          <cx:pt idx="97">0.33246203613295588</cx:pt>
          <cx:pt idx="98">0.13753512341740293</cx:pt>
          <cx:pt idx="99">0.13732414489036909</cx:pt>
          <cx:pt idx="100">0.25020558915365476</cx:pt>
          <cx:pt idx="101">0.088470243980751012</cx:pt>
          <cx:pt idx="102">0.67735422331563833</cx:pt>
          <cx:pt idx="103">0.095617062084763116</cx:pt>
          <cx:pt idx="104">0.32214316401668663</cx:pt>
          <cx:pt idx="105">0.0039524339318228888</cx:pt>
          <cx:pt idx="106">0.012380176508453074</cx:pt>
          <cx:pt idx="107">4.7185598054856448e-05</cx:pt>
          <cx:pt idx="108">0.00086446030606150334</cx:pt>
          <cx:pt idx="109">0.28123230919717268</cx:pt>
          <cx:pt idx="110">0.05908376681311537</cx:pt>
          <cx:pt idx="111">0.99207596819362576</cx:pt>
          <cx:pt idx="112">0.15276879553759612</cx:pt>
          <cx:pt idx="113">0.79112910830272243</cx:pt>
          <cx:pt idx="114">0.78839587186785265</cx:pt>
          <cx:pt idx="115">0.098970036584208193</cx:pt>
          <cx:pt idx="116">0.13541200493476968</cx:pt>
          <cx:pt idx="117">0.028282075822074586</cx:pt>
          <cx:pt idx="118">0.00069300206135869359</cx:pt>
          <cx:pt idx="119">0.34026555972352091</cx:pt>
          <cx:pt idx="120">0.91473266674090148</cx:pt>
          <cx:pt idx="121">0.30546394528987869</cx:pt>
          <cx:pt idx="122">0.30789848171654466</cx:pt>
          <cx:pt idx="123">0.00012112615188877291</cx:pt>
          <cx:pt idx="124">0.19223118075841883</cx:pt>
          <cx:pt idx="125">0.90799148821100772</cx:pt>
          <cx:pt idx="126">0.0045131050308562298</cx:pt>
          <cx:pt idx="127">0.026979055811453073</cx:pt>
          <cx:pt idx="128">0.0037452228267718167</cx:pt>
          <cx:pt idx="129">0.66532552958348634</cx:pt>
          <cx:pt idx="130">0.0087427060942671473</cx:pt>
          <cx:pt idx="131">0.06801911977294435</cx:pt>
          <cx:pt idx="132">0.2076235379526026</cx:pt>
          <cx:pt idx="133">0.00061751161095655429</cx:pt>
          <cx:pt idx="134">0.047899601526937896</cx:pt>
          <cx:pt idx="135">1.4027420745288012e-26</cx:pt>
          <cx:pt idx="136">0.32387709311105994</cx:pt>
          <cx:pt idx="137">0.42489554110000749</cx:pt>
          <cx:pt idx="138">0.18434111239141809</cx:pt>
          <cx:pt idx="139">0.1716532931513865</cx:pt>
          <cx:pt idx="140">0.78588936751605776</cx:pt>
          <cx:pt idx="141">0.010771408478431419</cx:pt>
          <cx:pt idx="142">0.56123643209495311</cx:pt>
          <cx:pt idx="143">0.021211520899240475</cx:pt>
          <cx:pt idx="144">0.69183674436474574</cx:pt>
          <cx:pt idx="145">0.12174374522951359</cx:pt>
          <cx:pt idx="146">0.042879625690895984</cx:pt>
          <cx:pt idx="147">0.0089375080636133093</cx:pt>
          <cx:pt idx="148">0.72859382726837285</cx:pt>
          <cx:pt idx="149">0.32748367643519632</cx:pt>
          <cx:pt idx="150">0.47396353983322831</cx:pt>
          <cx:pt idx="151">0.62937729359829442</cx:pt>
          <cx:pt idx="152">0.24911711465521383</cx:pt>
          <cx:pt idx="153">0.016237545878331882</cx:pt>
          <cx:pt idx="154">0.87237977786440279</cx:pt>
          <cx:pt idx="155">0.14573687727528556</cx:pt>
          <cx:pt idx="156">0.85937834014838788</cx:pt>
          <cx:pt idx="157">0.25460460174390753</cx:pt>
          <cx:pt idx="158">0.018007772278085241</cx:pt>
          <cx:pt idx="159">0.13517469931412462</cx:pt>
          <cx:pt idx="160">0.55015934017013146</cx:pt>
          <cx:pt idx="161">0.56613973611598289</cx:pt>
          <cx:pt idx="162">0.53565026525500237</cx:pt>
          <cx:pt idx="163">0.81068253320371086</cx:pt>
          <cx:pt idx="164">0.17774115348540465</cx:pt>
          <cx:pt idx="165">0.69531856001926573</cx:pt>
          <cx:pt idx="166">0.7055761697216737</cx:pt>
          <cx:pt idx="167">0.7907457777187562</cx:pt>
          <cx:pt idx="168">0.67794876195367615</cx:pt>
          <cx:pt idx="169">0.41205894040454644</cx:pt>
          <cx:pt idx="170">0.60440385962185605</cx:pt>
          <cx:pt idx="171">0.63570819813353874</cx:pt>
          <cx:pt idx="172">0.16177875365797711</cx:pt>
          <cx:pt idx="173">0.079170271527674946</cx:pt>
          <cx:pt idx="174">0.28287228170607936</cx:pt>
          <cx:pt idx="175">0.22460808329715945</cx:pt>
          <cx:pt idx="176">0.97807687351810757</cx:pt>
          <cx:pt idx="177">0.2893077610112551</cx:pt>
          <cx:pt idx="178">0.6412111123457187</cx:pt>
          <cx:pt idx="179">0.32833422250006944</cx:pt>
          <cx:pt idx="180">0.074022138228329648</cx:pt>
          <cx:pt idx="181">0.013381305137652065</cx:pt>
          <cx:pt idx="182">0.1044740899911635</cx:pt>
          <cx:pt idx="183">0.051626776010524671</cx:pt>
          <cx:pt idx="184">0.0047569709953864739</cx:pt>
          <cx:pt idx="185">0.043436098847884054</cx:pt>
          <cx:pt idx="186">0.59013150775828649</cx:pt>
          <cx:pt idx="187">0.8781736676098949</cx:pt>
          <cx:pt idx="188">0.55222564557195208</cx:pt>
          <cx:pt idx="189">0.00533670577829903</cx:pt>
          <cx:pt idx="190">8.18875042027764e-06</cx:pt>
          <cx:pt idx="191">0.032370915865405907</cx:pt>
          <cx:pt idx="192">0.034048908155554787</cx:pt>
          <cx:pt idx="193">0.014469088246009508</cx:pt>
          <cx:pt idx="194">0.75904073206459122</cx:pt>
          <cx:pt idx="195">0.45071438798748842</cx:pt>
          <cx:pt idx="196">0.61025925189312713</cx:pt>
          <cx:pt idx="197">0.29093723336561039</cx:pt>
          <cx:pt idx="198">0.0042596072508760061</cx:pt>
          <cx:pt idx="199">0.51379999408741428</cx:pt>
          <cx:pt idx="200">0.10355838150771773</cx:pt>
          <cx:pt idx="201">0.33654998703396755</cx:pt>
          <cx:pt idx="202">0.00076916991606084274</cx:pt>
          <cx:pt idx="203">0.16152872232170165</cx:pt>
          <cx:pt idx="204">0.34902315359189484</cx:pt>
          <cx:pt idx="205">0.19924764024365732</cx:pt>
          <cx:pt idx="206">0.81746208759608163</cx:pt>
          <cx:pt idx="207">0.47214820635953486</cx:pt>
          <cx:pt idx="208">0.76424460387050863</cx:pt>
          <cx:pt idx="209">0.12962018551750765</cx:pt>
          <cx:pt idx="210">0.018491589406179794</cx:pt>
          <cx:pt idx="211">0.65537443488324265</cx:pt>
          <cx:pt idx="212">0.6474650913260378</cx:pt>
          <cx:pt idx="213">0.46614902632334809</cx:pt>
          <cx:pt idx="214">0.50126478154509813</cx:pt>
          <cx:pt idx="215">0.083327725500125946</cx:pt>
          <cx:pt idx="216">0.083808292070675708</cx:pt>
          <cx:pt idx="217">0.0031116986017260396</cx:pt>
          <cx:pt idx="218">0.46890157939574734</cx:pt>
          <cx:pt idx="219">0.25451615818788198</cx:pt>
          <cx:pt idx="220">0.34002906452174858</cx:pt>
          <cx:pt idx="221">0.43342994703215787</cx:pt>
          <cx:pt idx="222">0.43351785557468198</cx:pt>
          <cx:pt idx="223">1.0071154428230322e-05</cx:pt>
          <cx:pt idx="224">0.0082204081143495977</cx:pt>
          <cx:pt idx="225">0.10124106538346821</cx:pt>
          <cx:pt idx="226">0.70175225115578299</cx:pt>
          <cx:pt idx="227">0.71235031602584775</cx:pt>
          <cx:pt idx="228">0.58398315022638037</cx:pt>
          <cx:pt idx="229">0.23021523423672666</cx:pt>
          <cx:pt idx="230">0.39085138595857655</cx:pt>
          <cx:pt idx="231">8.5211999733294882e-05</cx:pt>
          <cx:pt idx="232">0.67033666724955276</cx:pt>
          <cx:pt idx="233">0.66948568722969803</cx:pt>
          <cx:pt idx="234">0.29390632699279745</cx:pt>
          <cx:pt idx="235">0.6215539999100379</cx:pt>
          <cx:pt idx="236">0.95364328634673956</cx:pt>
          <cx:pt idx="237">0.50648646696342925</cx:pt>
          <cx:pt idx="238">0.45341374129486378</cx:pt>
          <cx:pt idx="239">0.34278811896942918</cx:pt>
          <cx:pt idx="240">0.18016448177994654</cx:pt>
          <cx:pt idx="241">0.2295998175464487</cx:pt>
          <cx:pt idx="242">0.75726176031630077</cx:pt>
          <cx:pt idx="243">0.36077748738078474</cx:pt>
          <cx:pt idx="244">0.84735097318359731</cx:pt>
          <cx:pt idx="245">0.76056708693204267</cx:pt>
          <cx:pt idx="246">0.69872556906165406</cx:pt>
          <cx:pt idx="247">0.042196552887342934</cx:pt>
          <cx:pt idx="248">0.59061209127420011</cx:pt>
          <cx:pt idx="249">0.80512527404211753</cx:pt>
          <cx:pt idx="250">0.026483417720788858</cx:pt>
          <cx:pt idx="251">0.21490597021937952</cx:pt>
          <cx:pt idx="252">0.48293559242625411</cx:pt>
          <cx:pt idx="253">0.77088037378965268</cx:pt>
          <cx:pt idx="254">0.93642280362555241</cx:pt>
          <cx:pt idx="255">0.9968453784921314</cx:pt>
          <cx:pt idx="256">0.66209614231074698</cx:pt>
          <cx:pt idx="257">0.95949805176933378</cx:pt>
          <cx:pt idx="258">0.93833563382005647</cx:pt>
          <cx:pt idx="259">0.54195718004662097</cx:pt>
          <cx:pt idx="260">0.91280358678222751</cx:pt>
          <cx:pt idx="261">0.95279920114494709</cx:pt>
          <cx:pt idx="262">0.49269155991056796</cx:pt>
          <cx:pt idx="263">0.074376319861748474</cx:pt>
          <cx:pt idx="264">0.4727820121524613</cx:pt>
          <cx:pt idx="265">0.59616411383202728</cx:pt>
          <cx:pt idx="266">0.27285898290778327</cx:pt>
          <cx:pt idx="267">0.23954379461704955</cx:pt>
          <cx:pt idx="268">3.7456146996232148e-09</cx:pt>
          <cx:pt idx="269">2.3699650955546043e-05</cx:pt>
          <cx:pt idx="270">0.027466370741484922</cx:pt>
          <cx:pt idx="271">0.31924459156312973</cx:pt>
          <cx:pt idx="272">0.67353525564769645</cx:pt>
          <cx:pt idx="273">0.021987438310179162</cx:pt>
          <cx:pt idx="274">0.063943856146456507</cx:pt>
          <cx:pt idx="275">0.85299106235455646</cx:pt>
          <cx:pt idx="276">0.53110779530547092</cx:pt>
          <cx:pt idx="277">0.39251296959576543</cx:pt>
          <cx:pt idx="278">0.55951213807237887</cx:pt>
          <cx:pt idx="279">0.28620346863652091</cx:pt>
          <cx:pt idx="281">0.087440365142830087</cx:pt>
          <cx:pt idx="282">0.026376835574457903</cx:pt>
          <cx:pt idx="283">0.0019235235571718359</cx:pt>
          <cx:pt idx="284">0.11153081331882811</cx:pt>
          <cx:pt idx="285">0.65614486595894539</cx:pt>
          <cx:pt idx="286">0.0056992513760119002</cx:pt>
          <cx:pt idx="287">0.38534386912261109</cx:pt>
          <cx:pt idx="288">0.28349895647242906</cx:pt>
          <cx:pt idx="289">0.26514191462434783</cx:pt>
          <cx:pt idx="290">0.019125333688351464</cx:pt>
          <cx:pt idx="291">0.44204045945121345</cx:pt>
          <cx:pt idx="292">0.71660941368874487</cx:pt>
          <cx:pt idx="293">0.44027601340319378</cx:pt>
          <cx:pt idx="294">0.27831408802472496</cx:pt>
          <cx:pt idx="295">0.06200284398785115</cx:pt>
          <cx:pt idx="296">0.90016384994366505</cx:pt>
          <cx:pt idx="297">0.060042802579743274</cx:pt>
          <cx:pt idx="298">0.37216226344414899</cx:pt>
          <cx:pt idx="299">0.55182686574050899</cx:pt>
          <cx:pt idx="300">0.73499647202920759</cx:pt>
          <cx:pt idx="301">0.009275045263436919</cx:pt>
          <cx:pt idx="302">0.00923397811020636</cx:pt>
          <cx:pt idx="303">0.5992107121234086</cx:pt>
          <cx:pt idx="304">0.34298717184324579</cx:pt>
          <cx:pt idx="305">0.15684233880685253</cx:pt>
          <cx:pt idx="306">0.21980486145368516</cx:pt>
          <cx:pt idx="307">0.49337836728538975</cx:pt>
          <cx:pt idx="308">0.037943821533547688</cx:pt>
          <cx:pt idx="309">0.41175213491806723</cx:pt>
          <cx:pt idx="310">0.37293306231774481</cx:pt>
          <cx:pt idx="311">0.52128112769631163</cx:pt>
          <cx:pt idx="312">0.44979382247361893</cx:pt>
          <cx:pt idx="313">0.599895150514554</cx:pt>
          <cx:pt idx="314">0.61522345331892203</cx:pt>
          <cx:pt idx="315">0.30372698313969843</cx:pt>
          <cx:pt idx="316">0.27404148831125408</cx:pt>
          <cx:pt idx="317">0.85825957945467424</cx:pt>
          <cx:pt idx="318">0.43368730588342963</cx:pt>
          <cx:pt idx="319">0.017075114028123995</cx:pt>
          <cx:pt idx="320">0.91287952645253001</cx:pt>
          <cx:pt idx="321">0.025850161902683983</cx:pt>
          <cx:pt idx="322">0.9526381237661794</cx:pt>
          <cx:pt idx="323">0.47595227239292798</cx:pt>
          <cx:pt idx="324">0.025903013529988354</cx:pt>
          <cx:pt idx="325">0.75111106591446675</cx:pt>
          <cx:pt idx="326">0.027516910893776215</cx:pt>
          <cx:pt idx="327">0.11861821947281763</cx:pt>
          <cx:pt idx="328">0.21674210184514822</cx:pt>
          <cx:pt idx="329">0.080607230606331043</cx:pt>
          <cx:pt idx="330">0.013837947697680533</cx:pt>
          <cx:pt idx="331">0.019930422712587839</cx:pt>
          <cx:pt idx="332">0.95932902899141614</cx:pt>
          <cx:pt idx="333">0.026943965986929632</cx:pt>
          <cx:pt idx="334">0.78542027112895874</cx:pt>
          <cx:pt idx="335">0.16133345325040371</cx:pt>
          <cx:pt idx="336">1.3543252914862407e-05</cx:pt>
          <cx:pt idx="337">0.00082566182103707621</cx:pt>
          <cx:pt idx="338">0.0016707579065869534</cx:pt>
          <cx:pt idx="339">0.0017067526514556474</cx:pt>
          <cx:pt idx="340">0.091556580806477939</cx:pt>
          <cx:pt idx="341">0.68910418754849634</cx:pt>
          <cx:pt idx="342">0.28462285925441799</cx:pt>
          <cx:pt idx="343">0.88658808214169338</cx:pt>
          <cx:pt idx="344">0.58879133199197253</cx:pt>
          <cx:pt idx="345">0.46823039177308495</cx:pt>
          <cx:pt idx="346">0.55262136883180335</cx:pt>
          <cx:pt idx="347">0.0097799119990866143</cx:pt>
          <cx:pt idx="348">0.022710232939035485</cx:pt>
          <cx:pt idx="349">0.079018165884076522</cx:pt>
          <cx:pt idx="350">0.085995719875196094</cx:pt>
          <cx:pt idx="351">0.1364396979739802</cx:pt>
          <cx:pt idx="352">0.36587350246402306</cx:pt>
          <cx:pt idx="353">0.6190921302329242</cx:pt>
          <cx:pt idx="354">4.3964229326345074e-07</cx:pt>
          <cx:pt idx="355">0.83505828179616159</cx:pt>
          <cx:pt idx="356">0.99831574305019488</cx:pt>
          <cx:pt idx="357">0.65377963916896298</cx:pt>
          <cx:pt idx="358">0.31890964089901275</cx:pt>
          <cx:pt idx="359">0.37146463657807433</cx:pt>
          <cx:pt idx="360">0.23682995428828069</cx:pt>
          <cx:pt idx="361">0.57309541495104666</cx:pt>
          <cx:pt idx="362">0.59689795611796526</cx:pt>
          <cx:pt idx="363">0.29101745581969224</cx:pt>
          <cx:pt idx="364">0.94957076036235211</cx:pt>
          <cx:pt idx="365">0.12176361400849156</cx:pt>
          <cx:pt idx="366">0.4678061828651357</cx:pt>
          <cx:pt idx="367">0.93842792425520316</cx:pt>
          <cx:pt idx="368">0.41181790711841482</cx:pt>
          <cx:pt idx="369">0.5654467517097338</cx:pt>
          <cx:pt idx="370">0.61377363709385624</cx:pt>
          <cx:pt idx="371">0.61666300386764616</cx:pt>
          <cx:pt idx="372">0.66750837208626779</cx:pt>
          <cx:pt idx="373">0.12977175830786655</cx:pt>
          <cx:pt idx="374">0.33442872151114061</cx:pt>
          <cx:pt idx="375">0.097281494369777802</cx:pt>
          <cx:pt idx="376">0.6376636898119683</cx:pt>
          <cx:pt idx="377">0.93156554190996399</cx:pt>
          <cx:pt idx="378">2.6132082161408659e-11</cx:pt>
          <cx:pt idx="379">0.017333691231882727</cx:pt>
          <cx:pt idx="380">1.2885623886427742e-07</cx:pt>
          <cx:pt idx="381">0.97270267109830877</cx:pt>
          <cx:pt idx="382">0.51499857636784241</cx:pt>
          <cx:pt idx="383">0.7459129618371898</cx:pt>
          <cx:pt idx="384">0.84608906242232751</cx:pt>
          <cx:pt idx="385">0.021394959604252837</cx:pt>
          <cx:pt idx="386">0.40849782863643802</cx:pt>
          <cx:pt idx="387">0.028068318846864514</cx:pt>
          <cx:pt idx="388">0.016378899811080556</cx:pt>
          <cx:pt idx="389">0.066019652852660191</cx:pt>
          <cx:pt idx="390">0.0015871393042784555</cx:pt>
          <cx:pt idx="391">0.14039386942209542</cx:pt>
          <cx:pt idx="392">0.052727496379281827</cx:pt>
          <cx:pt idx="393">0.44049920557313127</cx:pt>
          <cx:pt idx="394">0.76675404002957404</cx:pt>
          <cx:pt idx="395">0.00045053071303059614</cx:pt>
          <cx:pt idx="396">0.16602637206004187</cx:pt>
          <cx:pt idx="397">0.014153054942557836</cx:pt>
          <cx:pt idx="398">0.0013506841137756352</cx:pt>
          <cx:pt idx="399">0.12575214466665696</cx:pt>
          <cx:pt idx="400">0.93515587984033188</cx:pt>
          <cx:pt idx="401">0.94726277152419491</cx:pt>
          <cx:pt idx="402">0.70821409100446564</cx:pt>
          <cx:pt idx="403">0.012097476830028953</cx:pt>
          <cx:pt idx="404">0.020751452754943518</cx:pt>
          <cx:pt idx="405">0.6966486941078176</cx:pt>
          <cx:pt idx="406">0.14381136104252568</cx:pt>
          <cx:pt idx="407">0.62375434296680865</cx:pt>
        </cx:lvl>
      </cx:numDim>
    </cx:data>
  </cx:chartData>
  <cx:chart>
    <cx:plotArea>
      <cx:plotAreaRegion>
        <cx:series layoutId="clusteredColumn" uniqueId="{BD9EC1F6-07B7-4F80-8F2F-3D896429C8D5}">
          <cx:dataId val="0"/>
          <cx:layoutPr>
            <cx:binning intervalClosed="r">
              <cx:binSize val="0.05000000000000001"/>
            </cx:binning>
          </cx:layoutPr>
        </cx:series>
      </cx:plotAreaRegion>
      <cx:axis id="0">
        <cx:catScaling gapWidth="0"/>
        <cx:tickLabels/>
        <cx:numFmt formatCode="#,##0.00" sourceLinked="0"/>
      </cx:axis>
      <cx:axis id="1">
        <cx:valScaling/>
        <cx:majorGridlines/>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'C:\Users\jolitz\Desktop\[Skype_xCard_Agg.xlsx]Sheet1'!$A$1:$A$953</cx:f>
        <cx:lvl ptCount="953" formatCode="General">
          <cx:pt idx="0">0.46582683463377916</cx:pt>
          <cx:pt idx="1">0.084732579332810393</cx:pt>
          <cx:pt idx="2">0.17093445730784543</cx:pt>
          <cx:pt idx="3">0.43758707311220402</cx:pt>
          <cx:pt idx="4">0.47908609457488915</cx:pt>
          <cx:pt idx="5">0.34474384338511221</cx:pt>
          <cx:pt idx="6">0.51375832514523312</cx:pt>
          <cx:pt idx="7">0.5162284665006438</cx:pt>
          <cx:pt idx="8">0.98195119465191505</cx:pt>
          <cx:pt idx="9">0.6317538520402044</cx:pt>
          <cx:pt idx="10">0.53008126414409262</cx:pt>
          <cx:pt idx="11">0.15726194192272652</cx:pt>
          <cx:pt idx="12">0.033016958547970085</cx:pt>
          <cx:pt idx="13">0.15527851287722572</cx:pt>
          <cx:pt idx="14">0.056490076819026944</cx:pt>
          <cx:pt idx="15">0.23063781373650546</cx:pt>
          <cx:pt idx="16">0.042503399537849505</cx:pt>
          <cx:pt idx="17">0.4498708478997866</cx:pt>
          <cx:pt idx="18">0.72213317326921822</cx:pt>
          <cx:pt idx="19">0.19205143745251757</cx:pt>
          <cx:pt idx="20">0.51411509106205799</cx:pt>
          <cx:pt idx="21">0.19205143745251757</cx:pt>
          <cx:pt idx="22">0.73904689666488133</cx:pt>
          <cx:pt idx="23">0.61612227229506566</cx:pt>
          <cx:pt idx="24">0.78378871813459716</cx:pt>
          <cx:pt idx="25">0.87364772166629345</cx:pt>
          <cx:pt idx="26">0.53201157310775937</cx:pt>
          <cx:pt idx="27">0.21588569405262084</cx:pt>
          <cx:pt idx="28">0.21013927354911319</cx:pt>
          <cx:pt idx="29">0.81977056179435515</cx:pt>
          <cx:pt idx="30">0.24826052469774618</cx:pt>
          <cx:pt idx="31">0.31854026619101211</cx:pt>
          <cx:pt idx="32">0.88669934871261979</cx:pt>
          <cx:pt idx="33">0.72472202925812534</cx:pt>
          <cx:pt idx="34">0.61710036985870886</cx:pt>
          <cx:pt idx="35">0.074991805328383038</cx:pt>
          <cx:pt idx="36">0.57216859293379874</cx:pt>
          <cx:pt idx="37">0.26829690773390896</cx:pt>
          <cx:pt idx="38">0.034703455656841083</cx:pt>
          <cx:pt idx="39">0.42531948213218285</cx:pt>
          <cx:pt idx="40">0.085058528318675178</cx:pt>
          <cx:pt idx="41">0.46578177534289344</cx:pt>
          <cx:pt idx="42">0.11404464981569189</cx:pt>
          <cx:pt idx="43">0.094339476842558098</cx:pt>
          <cx:pt idx="44">0.74172936651294108</cx:pt>
          <cx:pt idx="45">0.75369078224514763</cx:pt>
          <cx:pt idx="46">0.9796981536137408</cx:pt>
          <cx:pt idx="47">0.74852074629072329</cx:pt>
          <cx:pt idx="48">0.64335466779255945</cx:pt>
          <cx:pt idx="49">0.58572722691294943</cx:pt>
          <cx:pt idx="50">0.53792710842627867</cx:pt>
          <cx:pt idx="51">0.096463252049656806</cx:pt>
          <cx:pt idx="52">0.62465993911801942</cx:pt>
          <cx:pt idx="53">0.060349680508570903</cx:pt>
          <cx:pt idx="54">0.27532758686229425</cx:pt>
          <cx:pt idx="55">0.56140658402538435</cx:pt>
          <cx:pt idx="56">0.80683087371780726</cx:pt>
          <cx:pt idx="57">0.99644961544746036</cx:pt>
          <cx:pt idx="58">0.96662541443938288</cx:pt>
          <cx:pt idx="59">0.2569689997148642</cx:pt>
          <cx:pt idx="60">0.099553939781936079</cx:pt>
          <cx:pt idx="61">0.29672087644222828</cx:pt>
          <cx:pt idx="62">0.6661621929289232</cx:pt>
          <cx:pt idx="63">0.4723322527575986</cx:pt>
          <cx:pt idx="64">0.39089952587032462</cx:pt>
          <cx:pt idx="65">0.91804014706011061</cx:pt>
          <cx:pt idx="66">0.067681767962208012</cx:pt>
          <cx:pt idx="67">0.27222365713458474</cx:pt>
          <cx:pt idx="68">0.21518841314919032</cx:pt>
          <cx:pt idx="69">0.5653645161636951</cx:pt>
          <cx:pt idx="70">0.83350570349557551</cx:pt>
          <cx:pt idx="71">0.20000366767576883</cx:pt>
          <cx:pt idx="72">0.84696221801434513</cx:pt>
          <cx:pt idx="73">0.52446463215692918</cx:pt>
          <cx:pt idx="74">0.95577662849495448</cx:pt>
          <cx:pt idx="75">0.56681716827766082</cx:pt>
          <cx:pt idx="76">0.15965525080705184</cx:pt>
          <cx:pt idx="77">0.69114934506035408</cx:pt>
          <cx:pt idx="78">0.32248350222899314</cx:pt>
          <cx:pt idx="79">0.7577440540097623</cx:pt>
          <cx:pt idx="80">0.73690861907478888</cx:pt>
          <cx:pt idx="81">0.95475528263592035</cx:pt>
          <cx:pt idx="82">0.95475526811648848</cx:pt>
          <cx:pt idx="83">0.91689937314252179</cx:pt>
          <cx:pt idx="84">0.39935545942760453</cx:pt>
          <cx:pt idx="85">0.6590036719387703</cx:pt>
          <cx:pt idx="86">0.20045593664404662</cx:pt>
          <cx:pt idx="87">0.65000364126320775</cx:pt>
          <cx:pt idx="88">0.31208735770174079</cx:pt>
          <cx:pt idx="89">0.81163692372559537</cx:pt>
          <cx:pt idx="90">0.0013694043786021493</cx:pt>
          <cx:pt idx="91">0.19321745844050792</cx:pt>
          <cx:pt idx="92">0.40494398457787972</cx:pt>
          <cx:pt idx="93">0.92017674248379677</cx:pt>
          <cx:pt idx="94">0.35542001658411559</cx:pt>
          <cx:pt idx="95">0.99852415644624526</cx:pt>
          <cx:pt idx="96">0.75189216587243479</cx:pt>
          <cx:pt idx="97">0.6423794820602744</cx:pt>
          <cx:pt idx="98">0.91900466672169379</cx:pt>
          <cx:pt idx="99">0.32337179769154345</cx:pt>
          <cx:pt idx="100">0.74897418812564531</cx:pt>
          <cx:pt idx="101">0.65274379636974222</cx:pt>
          <cx:pt idx="102">0.68685999550989796</cx:pt>
          <cx:pt idx="103">0.6212129134068437</cx:pt>
          <cx:pt idx="104">0.65468801577738334</cx:pt>
          <cx:pt idx="105">0.34735366048009675</cx:pt>
          <cx:pt idx="106">0.54642845719078603</cx:pt>
          <cx:pt idx="107">0.5600814187615123</cx:pt>
          <cx:pt idx="108">0.25796148371988137</cx:pt>
          <cx:pt idx="109">0.30726845769817829</cx:pt>
          <cx:pt idx="110">0.34493818639288809</cx:pt>
          <cx:pt idx="111">0.57781139526862102</cx:pt>
          <cx:pt idx="112">0.53667474021596584</cx:pt>
          <cx:pt idx="113">0.61289997871322299</cx:pt>
          <cx:pt idx="114">0.86174630825976872</cx:pt>
          <cx:pt idx="115">0.9427227405691968</cx:pt>
          <cx:pt idx="116">0.75141639172308206</cx:pt>
          <cx:pt idx="117">0.21700283257581085</cx:pt>
          <cx:pt idx="118">0.037409658149083778</cx:pt>
          <cx:pt idx="119">0.12159526214508838</cx:pt>
          <cx:pt idx="120">0.5597375848353412</cx:pt>
          <cx:pt idx="121">0.11435912107373479</cx:pt>
          <cx:pt idx="122">0.35544809649524278</cx:pt>
          <cx:pt idx="123">0.4343208024202071</cx:pt>
          <cx:pt idx="124">0.83321924672104464</cx:pt>
          <cx:pt idx="125">0.97309570225766495</cx:pt>
          <cx:pt idx="126">0.8426020415490566</cx:pt>
          <cx:pt idx="127">0.2107057938597601</cx:pt>
          <cx:pt idx="128">0.18259190959493424</cx:pt>
          <cx:pt idx="129">0.43051246143877298</cx:pt>
          <cx:pt idx="130">0.22719885401957488</cx:pt>
          <cx:pt idx="131">0.72598770011491909</cx:pt>
          <cx:pt idx="132">0.751521981745225</cx:pt>
          <cx:pt idx="133">0.82059679597559332</cx:pt>
          <cx:pt idx="134">0.53868643644029102</cx:pt>
          <cx:pt idx="135">0.49798046883893066</cx:pt>
          <cx:pt idx="136">0.49798047287923619</cx:pt>
          <cx:pt idx="137">0.79722037020113901</cx:pt>
          <cx:pt idx="138">0.72508859617211163</cx:pt>
          <cx:pt idx="139">0.27028966865834497</cx:pt>
          <cx:pt idx="140">0.16031699742310207</cx:pt>
          <cx:pt idx="141">0.27914392396077514</cx:pt>
          <cx:pt idx="142">0.30385639167533407</cx:pt>
          <cx:pt idx="143">0.61144374406229041</cx:pt>
          <cx:pt idx="144">0.60165449856624864</cx:pt>
          <cx:pt idx="145">0.56740987450316327</cx:pt>
          <cx:pt idx="146">0.70414626414000803</cx:pt>
          <cx:pt idx="147">0.43752980251312801</cx:pt>
          <cx:pt idx="148">0.42541046972084906</cx:pt>
          <cx:pt idx="149">0.18727333874066973</cx:pt>
          <cx:pt idx="150">0.33493648117704722</cx:pt>
          <cx:pt idx="151">0.44774889394886397</cx:pt>
          <cx:pt idx="152">0.17161093151241852</cx:pt>
          <cx:pt idx="153">0.44767719429542518</cx:pt>
          <cx:pt idx="154">0.46885822254914744</cx:pt>
          <cx:pt idx="155">0.76780866654987645</cx:pt>
          <cx:pt idx="156">0.77385476752941984</cx:pt>
          <cx:pt idx="157">0.27066263082460862</cx:pt>
          <cx:pt idx="158">0.046135407795140401</cx:pt>
          <cx:pt idx="159">0.22641532111416399</cx:pt>
          <cx:pt idx="160">0.78739193795823248</cx:pt>
          <cx:pt idx="161">0.38087398296012587</cx:pt>
          <cx:pt idx="162">0.61589323065919732</cx:pt>
          <cx:pt idx="163">0.38482881654615153</cx:pt>
          <cx:pt idx="164">0.049983079202682051</cx:pt>
          <cx:pt idx="165">0.050296518019034377</cx:pt>
          <cx:pt idx="166">0.17874292561505506</cx:pt>
          <cx:pt idx="167">0.25029600335230168</cx:pt>
          <cx:pt idx="168">0.29477809338448169</cx:pt>
          <cx:pt idx="169">0.056988380496359944</cx:pt>
          <cx:pt idx="170">0.0059309986289567433</cx:pt>
          <cx:pt idx="171">0.51912899988726835</cx:pt>
          <cx:pt idx="172">0.62099364021470993</cx:pt>
          <cx:pt idx="173">0.45775437097028304</cx:pt>
          <cx:pt idx="174">0.77420581731446392</cx:pt>
          <cx:pt idx="175">0.43551003465637417</cx:pt>
          <cx:pt idx="176">0.27120691100980643</cx:pt>
          <cx:pt idx="177">0.81831016885798102</cx:pt>
          <cx:pt idx="178">0.5679661823753015</cx:pt>
          <cx:pt idx="179">0.81831016885798102</cx:pt>
          <cx:pt idx="180">0.85871964240852772</cx:pt>
          <cx:pt idx="181">0.87601372709897252</cx:pt>
          <cx:pt idx="182">0.84153265993450699</cx:pt>
          <cx:pt idx="183">0.41731640144876658</cx:pt>
          <cx:pt idx="184">0.36613945071140341</cx:pt>
          <cx:pt idx="185">0.55598750661459895</cx:pt>
          <cx:pt idx="186">0.0059352702480304645</cx:pt>
          <cx:pt idx="187">0.17304205200136727</cx:pt>
          <cx:pt idx="188">0.97512204198370989</cx:pt>
          <cx:pt idx="189">0.89285572718060036</cx:pt>
          <cx:pt idx="190">0.35582403515967764</cx:pt>
          <cx:pt idx="191">0.67292881168907048</cx:pt>
          <cx:pt idx="192">0.21593934830945838</cx:pt>
          <cx:pt idx="193">0.18525650594073703</cx:pt>
          <cx:pt idx="194">0.68291655297868448</cx:pt>
          <cx:pt idx="195">0.19390786297087645</cx:pt>
          <cx:pt idx="196">0.016423794909901694</cx:pt>
          <cx:pt idx="197">0.62596076844019488</cx:pt>
          <cx:pt idx="198">0.43469718591031647</cx:pt>
          <cx:pt idx="199">0.084855130319965055</cx:pt>
          <cx:pt idx="200">0.14512543039107559</cx:pt>
          <cx:pt idx="201">0.62707865604325974</cx:pt>
          <cx:pt idx="202">0.16878233586906105</cx:pt>
          <cx:pt idx="203">0.1246867867295926</cx:pt>
          <cx:pt idx="204">0.23429912182096585</cx:pt>
          <cx:pt idx="205">0.9366134494669589</cx:pt>
          <cx:pt idx="206">0.89793444376907683</cx:pt>
          <cx:pt idx="207">0.98262135291520947</cx:pt>
          <cx:pt idx="208">0.36320875493524907</cx:pt>
          <cx:pt idx="209">0.47561753704066023</cx:pt>
          <cx:pt idx="210">0.51933781416832869</cx:pt>
          <cx:pt idx="211">0.58876361404208799</cx:pt>
          <cx:pt idx="212">0.36438412557940691</cx:pt>
          <cx:pt idx="213">0.18634849021826377</cx:pt>
          <cx:pt idx="214">0.59719009080580876</cx:pt>
          <cx:pt idx="215">0.45037943819786563</cx:pt>
          <cx:pt idx="216">0.57365899060966208</cx:pt>
          <cx:pt idx="217">0.92429362218442257</cx:pt>
          <cx:pt idx="218">0.10363584052231686</cx:pt>
          <cx:pt idx="219">0.82365978564807252</cx:pt>
          <cx:pt idx="220">0.38828653188473983</cx:pt>
          <cx:pt idx="221">0.63961598767120242</cx:pt>
          <cx:pt idx="222">0.27399424527190236</cx:pt>
          <cx:pt idx="223">0.0038782219374391179</cx:pt>
          <cx:pt idx="224">0.090626363120875186</cx:pt>
          <cx:pt idx="225">0.005709646387998416</cx:pt>
          <cx:pt idx="226">0.04631629533404405</cx:pt>
          <cx:pt idx="227">0.35553963197553973</cx:pt>
          <cx:pt idx="228">0.33326605464265135</cx:pt>
          <cx:pt idx="229">0.019181371768703628</cx:pt>
          <cx:pt idx="230">0.082141014792995626</cx:pt>
          <cx:pt idx="231">0.15608076629070711</cx:pt>
          <cx:pt idx="232">0.5337683534061437</cx:pt>
          <cx:pt idx="233">0.32975253748239486</cx:pt>
          <cx:pt idx="234">0.29781234787730559</cx:pt>
          <cx:pt idx="235">0.52514272932246386</cx:pt>
          <cx:pt idx="236">0.98107274760017515</cx:pt>
          <cx:pt idx="237">0.42703383269875717</cx:pt>
          <cx:pt idx="238">0.51775644305186086</cx:pt>
          <cx:pt idx="239">0.47685974471642223</cx:pt>
          <cx:pt idx="240">0.47685974005100273</cx:pt>
          <cx:pt idx="241">0.68442405939980788</cx:pt>
          <cx:pt idx="242">0.99370969771324824</cx:pt>
          <cx:pt idx="243">0.47409657300880015</cx:pt>
          <cx:pt idx="244">0.35158394955744732</cx:pt>
          <cx:pt idx="245">0.43448665018994892</cx:pt>
          <cx:pt idx="246">0.7795458983873218</cx:pt>
          <cx:pt idx="247">0.3578265780129104</cx:pt>
          <cx:pt idx="248">0.67066769344625576</cx:pt>
          <cx:pt idx="249">0.46327839267061255</cx:pt>
          <cx:pt idx="250">0.69706465035333787</cx:pt>
          <cx:pt idx="251">0.65078273050451685</cx:pt>
          <cx:pt idx="252">0.080827333727538739</cx:pt>
          <cx:pt idx="253">0.39170719979893576</cx:pt>
          <cx:pt idx="254">0.67192479798850357</cx:pt>
          <cx:pt idx="255">0.77733547761735866</cx:pt>
          <cx:pt idx="256">0.041470479754324358</cx:pt>
          <cx:pt idx="257">0.22571740921463082</cx:pt>
          <cx:pt idx="258">0.31138349621291489</cx:pt>
          <cx:pt idx="259">0.57552614263863588</cx:pt>
          <cx:pt idx="260">0.46300461709229623</cx:pt>
          <cx:pt idx="261">0.9644576683275734</cx:pt>
          <cx:pt idx="262">0.6181206896866871</cx:pt>
          <cx:pt idx="263">0.146249689883134</cx:pt>
          <cx:pt idx="264">0.22466063217266413</cx:pt>
          <cx:pt idx="265">0.44497831921384967</cx:pt>
          <cx:pt idx="266">0.099842141127206546</cx:pt>
          <cx:pt idx="267">0.14780929587977426</cx:pt>
          <cx:pt idx="268">0.69796571017978559</cx:pt>
          <cx:pt idx="269">0.65222926530702685</cx:pt>
          <cx:pt idx="270">0.71729535535745914</cx:pt>
          <cx:pt idx="271">0.63476488051592372</cx:pt>
          <cx:pt idx="272">0.46520554825284888</cx:pt>
          <cx:pt idx="273">0.19085689607482054</cx:pt>
          <cx:pt idx="274">0.65488405838107688</cx:pt>
          <cx:pt idx="275">0.92399228444011383</cx:pt>
          <cx:pt idx="276">0.12481040813880093</cx:pt>
          <cx:pt idx="277">0.025985712971108882</cx:pt>
          <cx:pt idx="278">0.84962493605092682</cx:pt>
          <cx:pt idx="279">0.4203404805431632</cx:pt>
          <cx:pt idx="280">0.62204680139205082</cx:pt>
          <cx:pt idx="281">0.16830794341463975</cx:pt>
          <cx:pt idx="282">0.79288999339906019</cx:pt>
          <cx:pt idx="283">0.3046030491894442</cx:pt>
          <cx:pt idx="284">0.20395951052577335</cx:pt>
          <cx:pt idx="285">0.47679765790044881</cx:pt>
          <cx:pt idx="286">0.34638539146144554</cx:pt>
          <cx:pt idx="287">0.17899224626610663</cx:pt>
          <cx:pt idx="288">0.048247523388826187</cx:pt>
          <cx:pt idx="289">0.55017156854358396</cx:pt>
          <cx:pt idx="290">0.34093624889618246</cx:pt>
          <cx:pt idx="291">0.14859062252164995</cx:pt>
          <cx:pt idx="292">0.22490224770798053</cx:pt>
          <cx:pt idx="293">0.15096463065253943</cx:pt>
          <cx:pt idx="294">0.15096463562473095</cx:pt>
          <cx:pt idx="295">0.06927320082136261</cx:pt>
          <cx:pt idx="296">0.2018089051954835</cx:pt>
          <cx:pt idx="297">0.82387145377394089</cx:pt>
          <cx:pt idx="298">0.55987338949958398</cx:pt>
          <cx:pt idx="299">0.74977981346094658</cx:pt>
          <cx:pt idx="300">0.10931527799164699</cx:pt>
          <cx:pt idx="301">0.29601171562371226</cx:pt>
          <cx:pt idx="302">0.62754575820533975</cx:pt>
          <cx:pt idx="303">0.21073286456277393</cx:pt>
          <cx:pt idx="304">0.97491279249654894</cx:pt>
          <cx:pt idx="305">0.55616007383297905</cx:pt>
          <cx:pt idx="306">0.087280241208251924</cx:pt>
          <cx:pt idx="307">0.63410882977724559</cx:pt>
          <cx:pt idx="308">0.59395184508139898</cx:pt>
          <cx:pt idx="309">0.92553571475049767</cx:pt>
          <cx:pt idx="310">0.31508707678827069</cx:pt>
          <cx:pt idx="311">0.01453413697548683</cx:pt>
          <cx:pt idx="312">0.23473459916796022</cx:pt>
          <cx:pt idx="313">0.75863800674637438</cx:pt>
          <cx:pt idx="314">0.48969749109375593</cx:pt>
          <cx:pt idx="315">0.70437139918416103</cx:pt>
          <cx:pt idx="316">0.38186460701578895</cx:pt>
          <cx:pt idx="317">0.10265519537876888</cx:pt>
          <cx:pt idx="318">0.26383989567157545</cx:pt>
          <cx:pt idx="319">0.98988001083638388</cx:pt>
          <cx:pt idx="320">0.41814083151079373</cx:pt>
          <cx:pt idx="321">0.28115585883328675</cx:pt>
          <cx:pt idx="322">0.41162134422568064</cx:pt>
          <cx:pt idx="323">0.40833741194805984</cx:pt>
          <cx:pt idx="324">0.4619248387540883</cx:pt>
          <cx:pt idx="325">0.26786774670503133</cx:pt>
          <cx:pt idx="326">0.36644869487278398</cx:pt>
          <cx:pt idx="327">0.88041155468415566</cx:pt>
          <cx:pt idx="328">0.42136568864377388</cx:pt>
          <cx:pt idx="329">0.85309381494120218</cx:pt>
          <cx:pt idx="330">0.88565718195143361</cx:pt>
          <cx:pt idx="331">0.12240278927103893</cx:pt>
          <cx:pt idx="332">0.96723250520599646</cx:pt>
          <cx:pt idx="333">0.20543244490011256</cx:pt>
          <cx:pt idx="334">0.30754586344703178</cx:pt>
          <cx:pt idx="335">0.47819546541647784</cx:pt>
          <cx:pt idx="336">0.047069478369145275</cx:pt>
          <cx:pt idx="337">0.47819546541647784</cx:pt>
          <cx:pt idx="338">0.58417644578839778</cx:pt>
          <cx:pt idx="339">0.51080967645189901</cx:pt>
          <cx:pt idx="340">0.068322406001424973</cx:pt>
          <cx:pt idx="341">0.5276518664070351</cx:pt>
          <cx:pt idx="342">0.13903803467596701</cx:pt>
          <cx:pt idx="343">0.35639177153364232</cx:pt>
          <cx:pt idx="344">0.36825323062462545</cx:pt>
          <cx:pt idx="345">0.43852093569683093</cx:pt>
          <cx:pt idx="346">0.1025743285907955</cx:pt>
          <cx:pt idx="347">0.28051728618760119</cx:pt>
          <cx:pt idx="348">0.0058386934265813543</cx:pt>
          <cx:pt idx="349">0.8300731481009116</cx:pt>
          <cx:pt idx="350">0.59840168127458393</cx:pt>
          <cx:pt idx="351">0.62850845879709538</cx:pt>
          <cx:pt idx="352">0.51893597506756106</cx:pt>
          <cx:pt idx="353">0.40253263162712594</cx:pt>
          <cx:pt idx="354">0.53525511680678095</cx:pt>
          <cx:pt idx="355">0.64591010852343156</cx:pt>
          <cx:pt idx="356">0.11003304906014419</cx:pt>
          <cx:pt idx="357">0.45336887615129873</cx:pt>
          <cx:pt idx="358">0.87356850721167578</cx:pt>
          <cx:pt idx="359">0.90592314743896618</cx:pt>
          <cx:pt idx="360">0.55008560401913198</cx:pt>
          <cx:pt idx="361">0.59677746765442941</cx:pt>
          <cx:pt idx="362">0.18065953790530853</cx:pt>
          <cx:pt idx="363">0.68431635916916633</cx:pt>
          <cx:pt idx="364">0.55744522664944685</cx:pt>
          <cx:pt idx="365">0.39926058216494054</cx:pt>
          <cx:pt idx="366">0.29521503882152156</cx:pt>
          <cx:pt idx="367">0.46310825129876065</cx:pt>
          <cx:pt idx="368">0.74229391487297325</cx:pt>
          <cx:pt idx="369">0.73064826117361847</cx:pt>
          <cx:pt idx="370">0.023846011464739161</cx:pt>
          <cx:pt idx="371">0.22278184611192445</cx:pt>
          <cx:pt idx="372">0.38745092323163044</cx:pt>
          <cx:pt idx="373">0.30404004851256983</cx:pt>
          <cx:pt idx="374">0.46098388846763982</cx:pt>
          <cx:pt idx="375">0.27174667065225477</cx:pt>
          <cx:pt idx="376">0.41862378710347004</cx:pt>
          <cx:pt idx="377">0.85878330251918189</cx:pt>
          <cx:pt idx="378">0.65195097456289008</cx:pt>
          <cx:pt idx="379">0.12846702956168221</cx:pt>
          <cx:pt idx="380">0.1357974688465568</cx:pt>
          <cx:pt idx="381">0.10578982460448524</cx:pt>
          <cx:pt idx="382">0.55368905243584998</cx:pt>
          <cx:pt idx="383">0.99249729719941882</cx:pt>
          <cx:pt idx="384">0.89567323399311705</cx:pt>
          <cx:pt idx="385">0.67095720822116101</cx:pt>
          <cx:pt idx="386">0.47145044471445507</cx:pt>
          <cx:pt idx="387">0.69401963006337541</cx:pt>
          <cx:pt idx="388">0.42497702094149659</cx:pt>
          <cx:pt idx="389">0.30102710574697789</cx:pt>
          <cx:pt idx="390">0.55071965457135763</cx:pt>
          <cx:pt idx="391">0.42754502438642583</cx:pt>
          <cx:pt idx="392">0.23170954256703857</cx:pt>
          <cx:pt idx="393">0.33723857844067007</cx:pt>
          <cx:pt idx="394">0.20343262676256391</cx:pt>
          <cx:pt idx="395">0.93521867633396649</cx:pt>
          <cx:pt idx="396">0.93521867585543472</cx:pt>
          <cx:pt idx="397">0.57016436202614096</cx:pt>
          <cx:pt idx="398">0.95446397731428645</cx:pt>
          <cx:pt idx="399">0.24549786940648721</cx:pt>
          <cx:pt idx="400">0.81464248463848921</cx:pt>
          <cx:pt idx="401">0.29256801530813004</cx:pt>
          <cx:pt idx="402">0.66107836777855389</cx:pt>
          <cx:pt idx="403">0.15636744800435903</cx:pt>
          <cx:pt idx="404">0.26924605804471602</cx:pt>
          <cx:pt idx="405">0.85334491849548111</cx:pt>
          <cx:pt idx="406">0.59258364231200478</cx:pt>
          <cx:pt idx="407">0.72620679682182732</cx:pt>
          <cx:pt idx="408">0.71449653664668411</cx:pt>
          <cx:pt idx="409">0.85331270488098476</cx:pt>
          <cx:pt idx="410">0.25802811222235117</cx:pt>
          <cx:pt idx="411">0.94534770927987677</cx:pt>
          <cx:pt idx="412">0.89426777458112183</cx:pt>
          <cx:pt idx="413">0.58805828443159025</cx:pt>
          <cx:pt idx="414">0.63426851282657126</cx:pt>
          <cx:pt idx="415">0.78545546424836343</cx:pt>
          <cx:pt idx="416">0.15284934052847191</cx:pt>
          <cx:pt idx="417">0.87625814467200058</cx:pt>
          <cx:pt idx="418">0.4054950645843397</cx:pt>
          <cx:pt idx="419">0.5437858516571803</cx:pt>
          <cx:pt idx="420">0.29507594330048215</cx:pt>
          <cx:pt idx="421">0.66987454177609029</cx:pt>
          <cx:pt idx="422">0.71072863600926994</cx:pt>
          <cx:pt idx="423">0.15912422504045989</cx:pt>
          <cx:pt idx="424">0.67510819521401866</cx:pt>
          <cx:pt idx="425">0.35628000864978748</cx:pt>
          <cx:pt idx="426">0.53647928895602393</cx:pt>
          <cx:pt idx="427">0.66626525915968737</cx:pt>
          <cx:pt idx="428">0.33798393679881789</cx:pt>
          <cx:pt idx="429">0.62145486717584819</cx:pt>
          <cx:pt idx="430">0.93827255845312396</cx:pt>
          <cx:pt idx="431">0.28201910767946203</cx:pt>
          <cx:pt idx="432">0.9791311579003823</cx:pt>
          <cx:pt idx="433">0.16330165518477927</cx:pt>
          <cx:pt idx="434">0.26471729989832499</cx:pt>
          <cx:pt idx="435">0.78010424499377085</cx:pt>
          <cx:pt idx="436">0.99445315813438151</cx:pt>
          <cx:pt idx="437">0.68585338126331696</cx:pt>
          <cx:pt idx="438">0.5835923290974161</cx:pt>
          <cx:pt idx="439">0.52352765848862104</cx:pt>
          <cx:pt idx="440">0.46205435787759275</cx:pt>
          <cx:pt idx="441">0.34172477415478908</cx:pt>
          <cx:pt idx="442">0.012774995687936903</cx:pt>
          <cx:pt idx="443">0.85109539292629321</cx:pt>
          <cx:pt idx="444">0.30972214420897731</cx:pt>
          <cx:pt idx="445">0.79603488619765805</cx:pt>
          <cx:pt idx="446">0.49700164152935344</cx:pt>
          <cx:pt idx="447">0.87790640658507701</cx:pt>
          <cx:pt idx="448">0.73842596703807994</cx:pt>
          <cx:pt idx="449">0.12301384570279709</cx:pt>
          <cx:pt idx="450">0.12301383874827501</cx:pt>
          <cx:pt idx="451">0.36038973256992202</cx:pt>
          <cx:pt idx="452">0.69435311842330827</cx:pt>
          <cx:pt idx="453">0.7586858081340212</cx:pt>
          <cx:pt idx="454">0.72809223164640291</cx:pt>
          <cx:pt idx="455">0.78872800027424794</cx:pt>
          <cx:pt idx="456">0.32222555022086985</cx:pt>
          <cx:pt idx="457">0.17681673190529668</cx:pt>
          <cx:pt idx="458">0.1208795848012017</cx:pt>
          <cx:pt idx="459">0.56218886895060349</cx:pt>
          <cx:pt idx="460">0.24711482212404629</cx:pt>
          <cx:pt idx="461">0.7424435194883362</cx:pt>
          <cx:pt idx="462">0.42195910522574764</cx:pt>
          <cx:pt idx="463">0.73807086808343159</cx:pt>
          <cx:pt idx="464">0.79918112369052485</cx:pt>
          <cx:pt idx="465">0.74793582991409524</cx:pt>
          <cx:pt idx="466">0.57678263291889809</cx:pt>
          <cx:pt idx="467">0.39390804971737925</cx:pt>
          <cx:pt idx="468">0.8897486723495136</cx:pt>
          <cx:pt idx="469">0.72785472287828856</cx:pt>
          <cx:pt idx="470">0.7254338072983969</cx:pt>
          <cx:pt idx="471">0.41760356071673743</cx:pt>
          <cx:pt idx="472">0.46390555500310837</cx:pt>
          <cx:pt idx="473">0.5664161075248646</cx:pt>
          <cx:pt idx="474">0.77687924049724622</cx:pt>
          <cx:pt idx="475">0.12749915695426114</cx:pt>
          <cx:pt idx="476">0.72669547454349326</cx:pt>
          <cx:pt idx="477">0.5257277355558847</cx:pt>
          <cx:pt idx="478">0.43935260417457533</cx:pt>
          <cx:pt idx="479">0.43709518420291826</cx:pt>
          <cx:pt idx="480">0.86573872705499566</cx:pt>
          <cx:pt idx="481">0.81373658657683623</cx:pt>
          <cx:pt idx="482">0.35668828090579519</cx:pt>
          <cx:pt idx="483">0.99664440646750907</cx:pt>
          <cx:pt idx="484">0.059256935900081915</cx:pt>
          <cx:pt idx="485">0.72341389142702095</cx:pt>
          <cx:pt idx="486">0.49495958148726971</cx:pt>
          <cx:pt idx="487">0.22666767385516348</cx:pt>
          <cx:pt idx="488">0.30273576604511387</cx:pt>
          <cx:pt idx="489">0.22011158907580064</cx:pt>
          <cx:pt idx="490">0.92473751328835907</cx:pt>
          <cx:pt idx="491">0.2738014114456454</cx:pt>
          <cx:pt idx="492">0.80732004236780108</cx:pt>
          <cx:pt idx="493">0.2738014114456454</cx:pt>
          <cx:pt idx="494">0.51729681455838394</cx:pt>
          <cx:pt idx="495">0.18478835413580849</cx:pt>
          <cx:pt idx="496">0.20763978221517046</cx:pt>
          <cx:pt idx="497">0.72137999662479912</cx:pt>
          <cx:pt idx="498">0.93838955497271681</cx:pt>
          <cx:pt idx="499">0.86453452489059068</cx:pt>
          <cx:pt idx="500">0.5909951603184489</cx:pt>
          <cx:pt idx="501">0.69067212627715047</cx:pt>
          <cx:pt idx="502">0.52461277015487529</cx:pt>
          <cx:pt idx="503">0.98914668777292347</cx:pt>
          <cx:pt idx="504">0.52678929529977125</cx:pt>
          <cx:pt idx="505">0.80881060060148902</cx:pt>
          <cx:pt idx="506">0.490914814567737</cx:pt>
          <cx:pt idx="507">0.66736172898169976</cx:pt>
          <cx:pt idx="508">0.82112772923273747</cx:pt>
          <cx:pt idx="509">0.016666540995394198</cx:pt>
          <cx:pt idx="510">0.81170581819532428</cx:pt>
          <cx:pt idx="511">0.69632680512957723</cx:pt>
          <cx:pt idx="512">0.81278810227397236</cx:pt>
          <cx:pt idx="513">0.21015478302424462</cx:pt>
          <cx:pt idx="514">0.47968692607685015</cx:pt>
          <cx:pt idx="515">0.73749790954516437</cx:pt>
          <cx:pt idx="516">0.49128751850529928</cx:pt>
          <cx:pt idx="517">0.48910753275456187</cx:pt>
          <cx:pt idx="518">0.27297968374857573</cx:pt>
          <cx:pt idx="519">0.61944443902042878</cx:pt>
          <cx:pt idx="520">0.35363229864575418</cx:pt>
          <cx:pt idx="521">0.73330430811971126</cx:pt>
          <cx:pt idx="522">0.74840943257267478</cx:pt>
          <cx:pt idx="523">0.13635099523185676</cx:pt>
          <cx:pt idx="524">0.075556632558208117</cx:pt>
          <cx:pt idx="525">0.28747457866316584</cx:pt>
          <cx:pt idx="526">0.45701908307082451</cx:pt>
          <cx:pt idx="527">0.16060709913747487</cx:pt>
          <cx:pt idx="528">0.75408466680618746</cx:pt>
          <cx:pt idx="529">0.68427996261506596</cx:pt>
          <cx:pt idx="530">0.48741156495415339</cx:pt>
          <cx:pt idx="531">0.74137354381107068</cx:pt>
          <cx:pt idx="532">0.43242596508051134</cx:pt>
          <cx:pt idx="533">0.99485819389904517</cx:pt>
          <cx:pt idx="534">0.17887520306636071</cx:pt>
          <cx:pt idx="535">0.32321301625612719</cx:pt>
          <cx:pt idx="536">0.5304803147610524</cx:pt>
          <cx:pt idx="537">0.88357166496042772</cx:pt>
          <cx:pt idx="538">0.034453464615529387</cx:pt>
          <cx:pt idx="539">0.0069759383018770096</cx:pt>
          <cx:pt idx="540">0.12029427166467478</cx:pt>
          <cx:pt idx="541">0.42802178989493789</cx:pt>
          <cx:pt idx="542">0.070184754536606012</cx:pt>
          <cx:pt idx="543">0.52277048753186561</cx:pt>
          <cx:pt idx="544">0.82579433641285638</cx:pt>
          <cx:pt idx="545">0.25624477634864357</cx:pt>
          <cx:pt idx="546">0.66129560278338539</cx:pt>
          <cx:pt idx="547">0.54050098997510876</cx:pt>
          <cx:pt idx="548">0.65002735663128997</cx:pt>
          <cx:pt idx="549">0.42668256368715607</cx:pt>
          <cx:pt idx="550">0.68869131205343292</cx:pt>
          <cx:pt idx="551">0.70995470507483716</cx:pt>
          <cx:pt idx="552">0.8475262541918106</cx:pt>
          <cx:pt idx="553">0.84752623706530494</cx:pt>
          <cx:pt idx="554">0.86199083233573259</cx:pt>
          <cx:pt idx="555">0.33031756596077877</cx:pt>
          <cx:pt idx="556">0.34632551782532328</cx:pt>
          <cx:pt idx="557">0.86654810540819804</cx:pt>
          <cx:pt idx="558">0.74264966445101666</cx:pt>
          <cx:pt idx="559">0.31159016087461672</cx:pt>
          <cx:pt idx="560">0.85671192539738816</cx:pt>
          <cx:pt idx="561">1</cx:pt>
          <cx:pt idx="562">0.51104453415282658</cx:pt>
          <cx:pt idx="563">0.64388123397871033</cx:pt>
          <cx:pt idx="564">0.99425409358486849</cx:pt>
          <cx:pt idx="565">0.67174110598458225</cx:pt>
          <cx:pt idx="566">0.68285498868090244</cx:pt>
          <cx:pt idx="567">0.57407991187350937</cx:pt>
          <cx:pt idx="568">0.59061507158418403</cx:pt>
          <cx:pt idx="569">0.48939606453540296</cx:pt>
          <cx:pt idx="570">0.5734319281658441</cx:pt>
          <cx:pt idx="571">0.39094928263222584</cx:pt>
          <cx:pt idx="572">0.94373335356854271</cx:pt>
          <cx:pt idx="573">0.6627122549982597</cx:pt>
          <cx:pt idx="574">0.47882347737645636</cx:pt>
          <cx:pt idx="575">0.81340768383729678</cx:pt>
          <cx:pt idx="576">0.50271632776588793</cx:pt>
          <cx:pt idx="577">0.85724052442110865</cx:pt>
          <cx:pt idx="578">0.641927933580692</cx:pt>
          <cx:pt idx="579">0.48852152978335805</cx:pt>
          <cx:pt idx="580">0.68669637930136607</cx:pt>
          <cx:pt idx="581">0.31054905487283069</cx:pt>
          <cx:pt idx="582">0.31424401656542461</cx:pt>
          <cx:pt idx="583">0.36974857800836336</cx:pt>
          <cx:pt idx="584">0.12091903314186561</cx:pt>
          <cx:pt idx="585">0.31484132260937497</cx:pt>
          <cx:pt idx="586">0.72532121910844971</cx:pt>
          <cx:pt idx="587">0.33811599373539225</cx:pt>
          <cx:pt idx="588">0.53120775001245368</cx:pt>
          <cx:pt idx="589">0.6705910430973907</cx:pt>
          <cx:pt idx="590">0.82206983134540856</cx:pt>
          <cx:pt idx="591">0.054276293636820266</cx:pt>
          <cx:pt idx="592">0.72769782052171816</cx:pt>
          <cx:pt idx="593">0.94167491739560671</cx:pt>
          <cx:pt idx="594">0.71928908982480722</cx:pt>
          <cx:pt idx="595">0.44887073838247793</cx:pt>
          <cx:pt idx="596">0.36925316108693773</cx:pt>
          <cx:pt idx="597">0.85577030423665212</cx:pt>
          <cx:pt idx="598">0.85729040578704674</cx:pt>
          <cx:pt idx="599">0.089041016935430276</cx:pt>
          <cx:pt idx="600">0.99840338213813196</cx:pt>
          <cx:pt idx="601">0.79318415309704604</cx:pt>
          <cx:pt idx="602">0.89429573595292644</cx:pt>
          <cx:pt idx="603">0.025439415411672446</cx:pt>
          <cx:pt idx="604">0.65265440687227527</cx:pt>
          <cx:pt idx="605">0.80245314568616211</cx:pt>
          <cx:pt idx="606">0.98160700944053381</cx:pt>
          <cx:pt idx="607">0.98160701074299861</cx:pt>
          <cx:pt idx="608">0.60863419675030828</cx:pt>
          <cx:pt idx="609">0.81871386102574673</cx:pt>
          <cx:pt idx="610">0.95111873545197767</cx:pt>
          <cx:pt idx="611">0.75873470407388144</cx:pt>
          <cx:pt idx="612">0.4738991476544494</cx:pt>
          <cx:pt idx="613">0.12385267703768305</cx:pt>
          <cx:pt idx="614">0.3876960514719513</cx:pt>
          <cx:pt idx="615">0.40514658415455751</cx:pt>
          <cx:pt idx="616">0.96244502781627117</cx:pt>
          <cx:pt idx="617">0.82692807438635696</cx:pt>
          <cx:pt idx="618">0.077493838134512952</cx:pt>
          <cx:pt idx="619">0.25262769293063841</cx:pt>
          <cx:pt idx="620">0.10968224592012568</cx:pt>
          <cx:pt idx="621">0.116417373982941</cx:pt>
          <cx:pt idx="622">0.64893801131183015</cx:pt>
          <cx:pt idx="623">0.38968841202778914</cx:pt>
          <cx:pt idx="624">0.43710688031280287</cx:pt>
          <cx:pt idx="625">0.93149166176841869</cx:pt>
          <cx:pt idx="626">0.7565214347729321</cx:pt>
          <cx:pt idx="627">0.51057562983045868</cx:pt>
          <cx:pt idx="628">0.11505419822720665</cx:pt>
          <cx:pt idx="629">0.077637556750981565</cx:pt>
          <cx:pt idx="630">0.16781701987625486</cx:pt>
          <cx:pt idx="631">0.98872267081791532</cx:pt>
          <cx:pt idx="632">0.12723608263353359</cx:pt>
          <cx:pt idx="633">0.070327575212484686</cx:pt>
          <cx:pt idx="634">0.38008467909134469</cx:pt>
          <cx:pt idx="635">0.014762112499024016</cx:pt>
          <cx:pt idx="636">0.014772790450474743</cx:pt>
          <cx:pt idx="637">0.069478932298061999</cx:pt>
          <cx:pt idx="638">0.17497927146633882</cx:pt>
          <cx:pt idx="639">0.65287687488462742</cx:pt>
          <cx:pt idx="640">0.032984295063719644</cx:pt>
          <cx:pt idx="641">0.28359220624255077</cx:pt>
          <cx:pt idx="642">0.54321531248218879</cx:pt>
          <cx:pt idx="643">0.71281636125192227</cx:pt>
          <cx:pt idx="644">0.29630272630371129</cx:pt>
          <cx:pt idx="645">0.65811110635806103</cx:pt>
          <cx:pt idx="646">0.73191974785593095</cx:pt>
          <cx:pt idx="647">0.67489105732024346</cx:pt>
          <cx:pt idx="648">0.82479748626732663</cx:pt>
          <cx:pt idx="649">1</cx:pt>
          <cx:pt idx="650">0.82479748626732663</cx:pt>
          <cx:pt idx="651">0.12449495708364762</cx:pt>
          <cx:pt idx="652">0.74323079518668522</cx:pt>
          <cx:pt idx="653">0.2029409651613506</cx:pt>
          <cx:pt idx="654">0.16336424309774433</cx:pt>
          <cx:pt idx="655">0.22090523924350325</cx:pt>
          <cx:pt idx="656">0.51705654780182897</cx:pt>
          <cx:pt idx="657">0.52689710347990104</cx:pt>
          <cx:pt idx="658">0.31313642525818641</cx:pt>
          <cx:pt idx="659">0.093115794680695876</cx:pt>
          <cx:pt idx="660">0.65306584604970153</cx:pt>
          <cx:pt idx="661">0.92279260606757152</cx:pt>
          <cx:pt idx="662">0.76706340196691425</cx:pt>
          <cx:pt idx="663">0.46035236050906791</cx:pt>
          <cx:pt idx="664">0.70207709769371696</cx:pt>
          <cx:pt idx="665">0.60514037255311703</cx:pt>
          <cx:pt idx="666">0.29946978356948634</cx:pt>
          <cx:pt idx="667">0.55245992112146103</cx:pt>
          <cx:pt idx="668">0.98581722900175994</cx:pt>
          <cx:pt idx="669">0.93440097993557458</cx:pt>
          <cx:pt idx="670">0.85142471210026893</cx:pt>
          <cx:pt idx="671">0.80635397756317984</cx:pt>
          <cx:pt idx="672">0.77903708018593487</cx:pt>
          <cx:pt idx="673">0.62088955424144998</cx:pt>
          <cx:pt idx="674">0.68147438272111427</cx:pt>
          <cx:pt idx="675">0.59982154591766634</cx:pt>
          <cx:pt idx="676">0.61349774656510414</cx:pt>
          <cx:pt idx="677">0.92204978693616413</cx:pt>
          <cx:pt idx="678">0.91398139223771535</cx:pt>
          <cx:pt idx="679">0.66064129893725299</cx:pt>
          <cx:pt idx="680">0.63692049483945756</cx:pt>
          <cx:pt idx="681">0.49169425855090532</cx:pt>
          <cx:pt idx="682">0.44702104202335968</cx:pt>
          <cx:pt idx="683">0.58974501903056664</cx:pt>
          <cx:pt idx="684">0.17066693555018855</cx:pt>
          <cx:pt idx="685">0.41248649881882149</cx:pt>
          <cx:pt idx="686">0.82260694962562408</cx:pt>
          <cx:pt idx="687">0.12883681790616422</cx:pt>
          <cx:pt idx="688">0.9383126572210958</cx:pt>
          <cx:pt idx="689">0.72998214807350625</cx:pt>
          <cx:pt idx="690">0.89659709379809993</cx:pt>
          <cx:pt idx="691">0.40440369218478978</cx:pt>
          <cx:pt idx="692">0.096558316395979171</cx:pt>
          <cx:pt idx="693">0.78075543288306271</cx:pt>
          <cx:pt idx="694">0.69872736027181204</cx:pt>
          <cx:pt idx="695">0.45888437264221382</cx:pt>
          <cx:pt idx="696">0.66902068102320111</cx:pt>
          <cx:pt idx="697">0.62741691471350092</cx:pt>
          <cx:pt idx="698">0.77611033945666918</cx:pt>
          <cx:pt idx="699">0.44781712748167657</cx:pt>
          <cx:pt idx="700">0.051120107858764599</cx:pt>
          <cx:pt idx="701">0.029998197306792582</cx:pt>
          <cx:pt idx="702">0.487542487254782</cx:pt>
          <cx:pt idx="703">0.16285903449648159</cx:pt>
          <cx:pt idx="704">0.31105117428967316</cx:pt>
          <cx:pt idx="705">0.050910769252740483</cx:pt>
          <cx:pt idx="706">0.12010096102366656</cx:pt>
          <cx:pt idx="707">0.83311594254225796</cx:pt>
          <cx:pt idx="708">0.54559783769814063</cx:pt>
          <cx:pt idx="709">0.079942586590798587</cx:pt>
          <cx:pt idx="710">0.14868186955631457</cx:pt>
          <cx:pt idx="711">0.50530789988885627</cx:pt>
          <cx:pt idx="712">0.2852181943165969</cx:pt>
          <cx:pt idx="713">0.28521820410676557</cx:pt>
          <cx:pt idx="714">0.39231798217810754</cx:pt>
          <cx:pt idx="715">0.36436218168663459</cx:pt>
          <cx:pt idx="716">0.34760992222690246</cx:pt>
          <cx:pt idx="717">0.56278609517401357</cx:pt>
          <cx:pt idx="718">0.20165689340058224</cx:pt>
          <cx:pt idx="719">0.020634435018085245</cx:pt>
          <cx:pt idx="720">0.35497270308153817</cx:pt>
          <cx:pt idx="721">0.34860527737561919</cx:pt>
          <cx:pt idx="722">0.55534530628385959</cx:pt>
          <cx:pt idx="723">0.52320944725577989</cx:pt>
          <cx:pt idx="724">0.60580106685147639</cx:pt>
          <cx:pt idx="725">0.44001197716542362</cx:pt>
          <cx:pt idx="726">0.14443903056739729</cx:pt>
          <cx:pt idx="727">0.21877625371096357</cx:pt>
          <cx:pt idx="728">0.47689561242106759</cx:pt>
          <cx:pt idx="729">0.73571420594352621</cx:pt>
          <cx:pt idx="730">0.4031099260255413</cx:pt>
          <cx:pt idx="731">0.62179557024103538</cx:pt>
          <cx:pt idx="732">0.30620280695565488</cx:pt>
          <cx:pt idx="733">0.17650799722653396</cx:pt>
          <cx:pt idx="734">0.56918734208465871</cx:pt>
          <cx:pt idx="735">0.28778686984443841</cx:pt>
          <cx:pt idx="736">0.21788730538091206</cx:pt>
          <cx:pt idx="737">0.24846641206738351</cx:pt>
          <cx:pt idx="738">0.24454251932315443</cx:pt>
          <cx:pt idx="739">0.91553434941935075</cx:pt>
          <cx:pt idx="740">0.062939368725667522</cx:pt>
          <cx:pt idx="741">0.037660436788821</cx:pt>
          <cx:pt idx="742">0.23188216813457918</cx:pt>
          <cx:pt idx="743">0.67698371897592868</cx:pt>
          <cx:pt idx="744">0.93370564610161688</cx:pt>
          <cx:pt idx="745">0.9807309130030849</cx:pt>
          <cx:pt idx="746">0.90981862922222356</cx:pt>
          <cx:pt idx="747">0.88212084799297064</cx:pt>
          <cx:pt idx="748">0.38616870208307186</cx:pt>
          <cx:pt idx="749">0.61675283846129547</cx:pt>
          <cx:pt idx="750">0.98878713446178679</cx:pt>
          <cx:pt idx="751">0.056600306019624333</cx:pt>
          <cx:pt idx="752">0.82394541219834994</cx:pt>
          <cx:pt idx="753">0.46003603142598215</cx:pt>
          <cx:pt idx="754">0.85628005893165082</cx:pt>
          <cx:pt idx="755">0.12996308341683188</cx:pt>
          <cx:pt idx="756">0.83003671433081649</cx:pt>
          <cx:pt idx="757">0.96859407678113696</cx:pt>
          <cx:pt idx="758">0.2736387321842122</cx:pt>
          <cx:pt idx="759">0.27554735001252539</cx:pt>
          <cx:pt idx="760">0.71545790954992639</cx:pt>
          <cx:pt idx="761">0.19979104990585095</cx:pt>
          <cx:pt idx="762">0.52882951271403689</cx:pt>
          <cx:pt idx="763">0.92289298304307688</cx:pt>
          <cx:pt idx="764">0.90630750436079555</cx:pt>
          <cx:pt idx="765">0.17071164084406665</cx:pt>
          <cx:pt idx="766">0.86799706613645733</cx:pt>
          <cx:pt idx="767">0.2748427850614143</cx:pt>
          <cx:pt idx="768">0.27484278419860703</cx:pt>
          <cx:pt idx="769">0.11091469438066581</cx:pt>
          <cx:pt idx="770">0.11652439279778612</cx:pt>
          <cx:pt idx="771">0.98242199828403654</cx:pt>
          <cx:pt idx="772">0.79699669884582869</cx:pt>
          <cx:pt idx="773">0.93361882142452535</cx:pt>
          <cx:pt idx="774">0.31694907255822802</cx:pt>
          <cx:pt idx="775">0.5036134917914642</cx:pt>
          <cx:pt idx="776">0.11830879509413098</cx:pt>
          <cx:pt idx="777">0.34204724179866874</cx:pt>
          <cx:pt idx="778">0.67276485281475873</cx:pt>
          <cx:pt idx="779">0.008722228955704377</cx:pt>
          <cx:pt idx="780">0.15340119235993055</cx:pt>
          <cx:pt idx="781">0.22927450034982727</cx:pt>
          <cx:pt idx="782">0.27308499593352387</cx:pt>
          <cx:pt idx="783">0.51833298578207221</cx:pt>
          <cx:pt idx="784">0.77004495259462713</cx:pt>
          <cx:pt idx="785">0.10672180423808146</cx:pt>
          <cx:pt idx="786">0.063597743112243144</cx:pt>
          <cx:pt idx="787">0.14596116824415178</cx:pt>
          <cx:pt idx="788">0.13736210613114458</cx:pt>
          <cx:pt idx="789">0.1739862029467428</cx:pt>
          <cx:pt idx="790">0.48102895118978595</cx:pt>
          <cx:pt idx="791">0.21338400208592917</cx:pt>
          <cx:pt idx="792">0.33433452258436502</cx:pt>
          <cx:pt idx="793">0.33987282804823848</cx:pt>
          <cx:pt idx="794">0.82239432426972625</cx:pt>
          <cx:pt idx="795">0.88491974647272464</cx:pt>
          <cx:pt idx="796">0.93079185522078633</cx:pt>
          <cx:pt idx="797">0.32213082454026143</cx:pt>
          <cx:pt idx="798">0.321198615583348</cx:pt>
          <cx:pt idx="799">0.0083933802473639182</cx:pt>
          <cx:pt idx="800">0.046841613425770597</cx:pt>
          <cx:pt idx="801">0.10208676359063433</cx:pt>
          <cx:pt idx="802">0.20798329019596479</cx:pt>
          <cx:pt idx="803">0.14108083359587201</cx:pt>
          <cx:pt idx="804">0.1587345596937712</cx:pt>
          <cx:pt idx="805">0.26390725357212985</cx:pt>
          <cx:pt idx="806">0.86231325240685353</cx:pt>
          <cx:pt idx="807">0.31393047751358866</cx:pt>
          <cx:pt idx="808">0.80447530043177373</cx:pt>
          <cx:pt idx="809">0.50589346788528988</cx:pt>
          <cx:pt idx="810">0.44542528502360146</cx:pt>
          <cx:pt idx="811">0.49228867931988185</cx:pt>
          <cx:pt idx="812">0.44542528502360146</cx:pt>
          <cx:pt idx="813">0.33961754872855021</cx:pt>
          <cx:pt idx="814">0.6066040455896905</cx:pt>
          <cx:pt idx="815">0.66879242039249254</cx:pt>
          <cx:pt idx="816">0.59073940484467324</cx:pt>
          <cx:pt idx="817">0.18203957832290876</cx:pt>
          <cx:pt idx="818">0.18607560013677385</cx:pt>
          <cx:pt idx="819">0.92521253793522318</cx:pt>
          <cx:pt idx="820">0.070881522540526445</cx:pt>
          <cx:pt idx="821">0.87207630691177385</cx:pt>
          <cx:pt idx="822">0.63721060261708518</cx:pt>
          <cx:pt idx="823">0.38854917516612497</cx:pt>
          <cx:pt idx="824">0.15535787724064903</cx:pt>
          <cx:pt idx="825">0.50614304809752553</cx:pt>
          <cx:pt idx="826">0.15464629812342048</cx:pt>
          <cx:pt idx="827">0.87422669755580096</cx:pt>
          <cx:pt idx="828">0.37815557868919036</cx:pt>
          <cx:pt idx="829">0.066603295189734096</cx:pt>
          <cx:pt idx="830">0.23969844078411809</cx:pt>
          <cx:pt idx="831">0.21703083274589335</cx:pt>
          <cx:pt idx="832">0.99945713791256563</cx:pt>
          <cx:pt idx="833">0.74596962475696826</cx:pt>
          <cx:pt idx="834">0.042986127381967353</cx:pt>
          <cx:pt idx="835">0.086912808631778193</cx:pt>
          <cx:pt idx="836">0.91385037431405713</cx:pt>
          <cx:pt idx="837">0.064984507928203844</cx:pt>
          <cx:pt idx="838">0.76394728515928467</cx:pt>
          <cx:pt idx="839">0.01256112280304009</cx:pt>
          <cx:pt idx="840">0.22945786691614531</cx:pt>
          <cx:pt idx="841">0.37638106164404006</cx:pt>
          <cx:pt idx="842">0.78577072893482458</cx:pt>
          <cx:pt idx="843">0.44712010792100876</cx:pt>
          <cx:pt idx="844">0.091751508680590926</cx:pt>
          <cx:pt idx="845">0.40100663423035388</cx:pt>
          <cx:pt idx="846">0.12327839462423995</cx:pt>
          <cx:pt idx="847">0.44515350950163646</cx:pt>
          <cx:pt idx="848">0.19045500274616636</cx:pt>
          <cx:pt idx="849">0.22672569920826008</cx:pt>
          <cx:pt idx="850">0.86873325719915451</cx:pt>
          <cx:pt idx="851">0.43769486654156686</cx:pt>
          <cx:pt idx="852">0.54567177868987016</cx:pt>
          <cx:pt idx="853">0.022679638294232328</cx:pt>
          <cx:pt idx="854">0.10558228668517598</cx:pt>
          <cx:pt idx="855">0.42237506070411945</cx:pt>
          <cx:pt idx="856">0.75766119404002397</cx:pt>
          <cx:pt idx="857">0.063527255430037816</cx:pt>
          <cx:pt idx="858">0.32211091829001059</cx:pt>
          <cx:pt idx="859">0.93421470754304115</cx:pt>
          <cx:pt idx="860">0.34254760924067107</cx:pt>
          <cx:pt idx="861">0.62633267809078275</cx:pt>
          <cx:pt idx="862">0.80677788944384932</cx:pt>
          <cx:pt idx="863">0.51954060692774051</cx:pt>
          <cx:pt idx="864">0.014872056381256538</cx:pt>
          <cx:pt idx="865">0.65548118606434458</cx:pt>
          <cx:pt idx="866">0.53751957894330515</cx:pt>
          <cx:pt idx="867">0.71135163162394521</cx:pt>
          <cx:pt idx="868">0.95830805601387348</cx:pt>
          <cx:pt idx="869">0.93004422900947281</cx:pt>
          <cx:pt idx="870">0.58951829399657285</cx:pt>
          <cx:pt idx="871">0.052888231175494377</cx:pt>
          <cx:pt idx="872">0.27936936620222502</cx:pt>
          <cx:pt idx="873">0.91718903787714812</cx:pt>
          <cx:pt idx="874">0.052870009015863993</cx:pt>
          <cx:pt idx="875">0.17916146211663994</cx:pt>
          <cx:pt idx="876">0.17916145731304459</cx:pt>
          <cx:pt idx="877">0.27650943947440271</cx:pt>
          <cx:pt idx="878">0.95215198066048967</cx:pt>
          <cx:pt idx="879">0.60556697264476522</cx:pt>
          <cx:pt idx="880">0.43435199703330041</cx:pt>
          <cx:pt idx="881">0.1810845650342956</cx:pt>
          <cx:pt idx="882">0.16454319574257212</cx:pt>
          <cx:pt idx="883">0.89317754641006986</cx:pt>
          <cx:pt idx="884">0.35385129291715178</cx:pt>
          <cx:pt idx="885">0.46724804011160659</cx:pt>
          <cx:pt idx="886">0.38938378113657479</cx:pt>
          <cx:pt idx="887">0.58973385156222236</cx:pt>
          <cx:pt idx="888">0.04011755110451861</cx:pt>
          <cx:pt idx="889">0.28292087167039065</cx:pt>
          <cx:pt idx="890">0.60765062545952109</cx:pt>
          <cx:pt idx="891">0.81560608718657412</cx:pt>
          <cx:pt idx="892">0.059765333239207456</cx:pt>
          <cx:pt idx="893">0.27299449106855567</cx:pt>
          <cx:pt idx="894">0.33672018728388065</cx:pt>
          <cx:pt idx="895">0.44945641893901411</cx:pt>
          <cx:pt idx="896">0.24322005853930176</cx:pt>
          <cx:pt idx="897">0.46342293021969472</cx:pt>
          <cx:pt idx="898">0.64053186033932052</cx:pt>
          <cx:pt idx="899">0.12831132739048337</cx:pt>
          <cx:pt idx="900">0.57423329176489291</cx:pt>
          <cx:pt idx="901">0.48801872846889938</cx:pt>
          <cx:pt idx="902">0.54908005317437569</cx:pt>
          <cx:pt idx="903">0.61647289470157007</cx:pt>
          <cx:pt idx="904">0.53364533163224259</cx:pt>
          <cx:pt idx="905">0.19356504457338988</cx:pt>
          <cx:pt idx="906">0.85090742918014539</cx:pt>
          <cx:pt idx="907">0.57084310630383772</cx:pt>
          <cx:pt idx="908">0.55440577761345944</cx:pt>
          <cx:pt idx="909">0.45563097204536829</cx:pt>
          <cx:pt idx="910">0.29180490558119021</cx:pt>
          <cx:pt idx="911">0.26042695430439838</cx:pt>
          <cx:pt idx="912">0.48949061981403819</cx:pt>
          <cx:pt idx="913">0.31134861769967109</cx:pt>
          <cx:pt idx="914">0.13277453134850506</cx:pt>
          <cx:pt idx="915">0.28461718159899435</cx:pt>
          <cx:pt idx="916">0.62409827600646617</cx:pt>
          <cx:pt idx="917">0.58341407507747589</cx:pt>
          <cx:pt idx="918">0.86110876147295412</cx:pt>
          <cx:pt idx="919">0.15617533597560931</cx:pt>
          <cx:pt idx="920">0.70094827988104402</cx:pt>
          <cx:pt idx="921">0.3755880235238005</cx:pt>
          <cx:pt idx="922">0.71544928224809912</cx:pt>
          <cx:pt idx="923">0.46760297957070562</cx:pt>
          <cx:pt idx="924">0.34756407097579367</cx:pt>
          <cx:pt idx="925">0.46213152512298949</cx:pt>
          <cx:pt idx="926">0.92940926226747234</cx:pt>
          <cx:pt idx="927">0.57204715479817936</cx:pt>
          <cx:pt idx="928">0.4143560208453716</cx:pt>
          <cx:pt idx="929">0.94276579172955288</cx:pt>
          <cx:pt idx="930">0.25950868572386881</cx:pt>
          <cx:pt idx="931">0.25950868692480933</cx:pt>
          <cx:pt idx="932">0.47262858217770465</cx:pt>
          <cx:pt idx="933">0.54185959445866416</cx:pt>
          <cx:pt idx="934">0.03372928197981314</cx:pt>
          <cx:pt idx="935">0.22858475473110748</cx:pt>
          <cx:pt idx="936">0.29739013583520979</cx:pt>
          <cx:pt idx="937">0.35496006722496687</cx:pt>
          <cx:pt idx="938">0.65705964980384224</cx:pt>
          <cx:pt idx="939">0.32868401428975857</cx:pt>
          <cx:pt idx="940">0.85513436043054181</cx:pt>
          <cx:pt idx="941">0.18917472458445431</cx:pt>
          <cx:pt idx="942">0.58421184015597516</cx:pt>
          <cx:pt idx="943">0.55695569244119314</cx:pt>
          <cx:pt idx="944">0.37863682100854756</cx:pt>
          <cx:pt idx="945">0.49221602211256954</cx:pt>
          <cx:pt idx="946">0.43782070413932384</cx:pt>
          <cx:pt idx="947">0.069547419806225044</cx:pt>
          <cx:pt idx="948">0.58610093994054113</cx:pt>
          <cx:pt idx="949">0.53864178617781522</cx:pt>
          <cx:pt idx="950">0.20359378223229002</cx:pt>
          <cx:pt idx="951">0.087016863504796621</cx:pt>
          <cx:pt idx="952">0.82599323525233603</cx:pt>
        </cx:lvl>
      </cx:numDim>
    </cx:data>
  </cx:chartData>
  <cx:chart>
    <cx:title pos="t" align="ctr" overlay="0">
      <cx:tx>
        <cx:txData>
          <cx:v>After applying delta method</cx:v>
        </cx:txData>
      </cx:tx>
      <cx:txPr>
        <a:bodyPr spcFirstLastPara="1" vertOverflow="ellipsis" wrap="square" lIns="0" tIns="0" rIns="0" bIns="0" anchor="ctr" anchorCtr="1"/>
        <a:lstStyle/>
        <a:p>
          <a:pPr algn="ctr">
            <a:defRPr/>
          </a:pPr>
          <a:r>
            <a:rPr lang="en-US" dirty="0"/>
            <a:t>After applying delta method</a:t>
          </a:r>
        </a:p>
      </cx:txPr>
    </cx:title>
    <cx:plotArea>
      <cx:plotAreaRegion>
        <cx:series layoutId="clusteredColumn" uniqueId="{62A4531B-EBC6-45A5-ADC3-4F492A83CE58}">
          <cx:dataId val="0"/>
          <cx:layoutPr>
            <cx:binning intervalClosed="r">
              <cx:binSize val="0.05000000000000001"/>
            </cx:binning>
          </cx:layoutPr>
        </cx:series>
      </cx:plotAreaRegion>
      <cx:axis id="0">
        <cx:catScaling gapWidth="0"/>
        <cx:tickLabels/>
        <cx:numFmt formatCode="#,##0.00" sourceLinked="0"/>
      </cx:axis>
      <cx:axis id="1">
        <cx:valScaling/>
        <cx:majorGridlines/>
        <cx:tickLabels/>
        <cx:numFmt formatCode="#,##0;-#,##0" sourceLinked="0"/>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8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solidFill>
        <a:schemeClr val="phClr">
          <a:alpha val="85000"/>
        </a:schemeClr>
      </a:solidFill>
      <a:ln w="9525" cap="flat" cmpd="sng" algn="ctr">
        <a:solidFill>
          <a:schemeClr val="phClr">
            <a:lumMod val="75000"/>
          </a:schemeClr>
        </a:solidFill>
        <a:round/>
      </a:ln>
    </cs:spPr>
  </cs:dataPoint>
  <cs:dataPoint3D>
    <cs:lnRef idx="0">
      <cs:styleClr val="auto"/>
    </cs:lnRef>
    <cs:fillRef idx="0">
      <cs:styleClr val="auto"/>
    </cs:fillRef>
    <cs:effectRef idx="0">
      <cs:styleClr val="auto"/>
    </cs:effectRef>
    <cs:fontRef idx="minor">
      <a:schemeClr val="dk1"/>
    </cs:fontRef>
    <cs:spPr>
      <a:solidFill>
        <a:schemeClr val="phClr">
          <a:alpha val="85000"/>
        </a:schemeClr>
      </a:solidFill>
      <a:ln w="9525" cap="flat" cmpd="sng" algn="ctr">
        <a:solidFill>
          <a:schemeClr val="phClr">
            <a:lumMod val="75000"/>
          </a:schemeClr>
        </a:solidFill>
        <a:round/>
      </a:ln>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spPr>
      <a:solidFill>
        <a:schemeClr val="lt1">
          <a:lumMod val="95000"/>
        </a:schemeClr>
      </a:solidFill>
      <a:sp3d/>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7-07-17T13:55:38.389" idx="1">
    <p:pos x="10" y="10"/>
    <p:text>I've added the contents of this slide verbatim to the statistics part as discussed. - Lukas</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7-07-17T13:56:18.030" idx="2">
    <p:pos x="10" y="10"/>
    <p:text>I'll discuss this in the statistics part also. - Lukas</p:text>
    <p:extLst>
      <p:ext uri="{C676402C-5697-4E1C-873F-D02D1690AC5C}">
        <p15:threadingInfo xmlns:p15="http://schemas.microsoft.com/office/powerpoint/2012/main" timeZoneBias="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0T04:24:26.340"/>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2148 4114,'0'-11,"10"-7,10-3,4 4,11 5,7 4,19 2,14 4,20 2,14 0,10 0,4-4,23-1,17-11,8-3,-2 3,-11 3,-25 5,-18 3,-19 1,-15-1,-17-2,-3 1,-7 1,-9 2,-5 1,1 1,-3 1,3-4,6-3,-2 0,9 2,9 2,10 1,8 0,11 2,9 0,15 0,2 1,8-1,-4 0,-1 0,-5 0,-8 1,-7-1,-15 0,-1 0,0 0,-10 0,-2-1,-2 1,-10 0,-3 0,8 0,3 0,6 0,-6 0,2 0,10 0,-6 0,2 0,2 0,3 0,-1 0,-5 0,-10 0,-6 0,-7 0,-9 0,-6 0,0 0,-1 0,5 0,4 0,10 0,1 0,-5 0,-5 0,-6 0,-6 0,4 0,3 0,1 0,-2 0,-2 0,-4 0,-17 5,-48 8,-51 6,-41-1,-56 13,-45 11,-25-2,-7 4,4-2,-1-2,16-9,28-8,33-10,38-6,25-4,27-3,22-2,13 1,8-1,3 0,2 2,-3-1,-1 1,-2 0,-5 0,-4 0,-8 0,-7 0,1 0,-5 0,-1 0,-8 0,-8 0,-1 0,-4 0,0 0,-4 0,7 0,5 0,6 0,2 0,-2 0,6 0,-8 0,-7 0,2 0,5 0,0 0,-5 0,1 0,9 0,2 0,10 0,10 0,8 0,8 0,-1 0,2 0,2 0,2 0,1 0,0 0,-3 0,-7 0,-1 0,1 0,3 0,3 0,2 0,2 0,1 0,-3 0,-8 0,4 5,13 2,22 5,31 0,37 4,54 8,43 6,44-2,30-6,20-6,7-8,11-3,20-3,2-2,-13-1,-19-1,-19 2,-41-2,-39 2,-32-1,-29 1,-17 0,-12 0,-14 0,-2 0,-7 0,5 0,7 0,-1 5,-7 2,2 0,7-2,3-1,5-2,10-1,3-1,-4 1,-6-2,-10 1,-12 0,-9 0,-7 0,-1 0,-1 0,4 0,0 0,4 0,4 0,0 0,6 0,5 0,-2 0,-7 0,-1 0,-3 0,5 0,5 0,-2 0,0 0,-9-5,-19-8,-11-5,-10-6,-5-3,-9-3,-1-6,0-2,2 0,3 1,1-3,-9 0,-1 2,-4 3,-5 0,-8 8,-8 8,-26 8,-30 4,-31 4,-40 3,-43 2,-43-1,-40 1,-16 0,-8-2,-2 1,29-1,26 0,34 0,38 0,38 0,33 0,33 0,22 0,14 0,8 0,5 0,-2 0,-8 0,-2 0,-12 0,-18 0,-19 0,-20 0,-3 0,-9 0,3 0,9 0,9 0,11 0,19 0,14 0,10 0,12 0,2 0,-2 0,1 0,3 0,3 0,-2 0,-5 0,-1 0,4 0,2 0,-1 0,-10 0,-3 0,4 0,5 0,6 0,2 0,8 10,10 8,11 8,8 2,4 4,0 4,6-1,-1-4,1 5,-4 0,2 1,1-4,-3 1,-1-7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6-10-10T04:24:34.100"/>
    </inkml:context>
    <inkml:brush xml:id="br0">
      <inkml:brushProperty name="width" value="0.16" units="cm"/>
      <inkml:brushProperty name="height" value="0.32" units="cm"/>
      <inkml:brushProperty name="color" value="#FFFF00"/>
      <inkml:brushProperty name="tip" value="rectangle"/>
      <inkml:brushProperty name="rasterOp" value="maskPen"/>
      <inkml:brushProperty name="ignorePressure" value="1"/>
    </inkml:brush>
  </inkml:definitions>
  <inkml:trace contextRef="#ctx0" brushRef="#br0">6007 3957,'-5'0,"8"0,20 0,15 0,28 0,39 0,51 0,37 0,21 0,26 0,7 0,-6 0,-15 0,-9 4,-10 4,-10-3,-13 1,-27 3,-20-1,-7 0,-11-2,-4-2,-13-2,14-1,-4-1,-4 5,-1 1,-8 0,-1-1,5-2,-1 11,-2 0,8-1,6-2,-1-4,1-3,6-1,-6-3,3 0,-8 0,-8-1,-5 0,8 1,-1-1,30 1,8 0,-10 0,-17 0,-23 0,-12 0,-3 0,-4 0,0 0,4 0,0 0,-4 0,-4 0,-1 0,-10 0,-7 0,-8 0,-6 0,-20 0,-32 11,-50 2,-39 6,-58 9,-44 4,-36-2,-40-2,-34 10,-12-1,-14-2,1-7,17-3,17 4,26-2,35-6,38-1,19-5,28-4,18 1,16-2,12-2,0 2,1 0,3-2,-5-2,-2-3,-12-2,-5 0,-5-1,1 0,-1-1,13 1,-13 0,2 0,4 0,10 0,11 0,8 0,19 0,12 0,15 0,12 0,9 0,16-5,23-2,21 0,23-3,24-1,22-2,9-1,11 3,15-1,4 1,9 2,3 2,-2 4,-5 0,6 2,-10 2,-18-1,-16-5,-21-1,-17-5,-14-1,-24-3,-37 0,-45-1,-48-5,-54 4,-37 2,-33-5,-27-5,5 2,15-6,34 3,45 5,47 7,47 5,51 5,43 3,44 1,24 0,34 2,20-1,9 0,17-1,2 0,9 1,7-1,-3 0,-12 0,-15 0,-22 0,-13 0,-12 0,-11-1,-2 1,-4 0,-12 0,-2 0,2 0,-4 0,0 0,4 0,17 0,9 0,2 0,6 0,5 0,1 0,-6 0,-3 0,5-4,3-3,0-5,-12 0,-18 2,-22-2,-17-1,-13 3,-9 4,0 2,5 2,6 1,-1 1,0 1,0-1,4 0,10 1,10-1,2 0,2 0,-2-5,-8-1,-24-1,-35 1,-58-7,-52-3,-42 1,-23 5,-7 3,-4 2,3 3,7 1,17 1,25 1,14 0,17-1,15 1,11-1,14 1,7-1,5 0,30 0,25 0,34 0,24 0,33-6,19 0,22-6,1-5,-6-1,-7 4,-18 3,-19 5,-18 2,-13 2,-4 2,-8 1,-1 0,-3 0,7-1,4-4,8-3,11 0,2 2,-7-3,1-1,-6 1,-9 2,2 2,-3 3,4 0,3 0,-4 2,10-1,4 1,-6-1,-7 0,-9 0,-2 0,-5 0,-3 0,-3 0,8 0,7 0,0 0,6 0,6 0,6 0,2 0,5 0,-6 0,-9 0,-9 0,-9 0,-5 0,-5 0,-3 0,4 0,3 0,-7 5,-6 6,-8 8,-7 6,-4 2,2 13,1 5,-3-1,10 4,1-3,0-3,-4-3,-3-4,-4-3,3-1,1 0,-2-2,-1 1,-12-5,-21-8,-15-5,-21-6,-11-4,-21-1,-12-2,-17 0,-4 0,6-1,-3 2,5 0,8-1,12 1,3 0,2 0,10 0,0 0,2 0,4 0,7 0,8 1,7-1,7 0,7 0,-3 0,-11 0,-5 0,4 0,1 0,-1 0,6 0,6 0,1 0,-2 0,-3 0,-3 0,-8 0,-4 0,5 0,-4 0,-5 0,-2 0,7 0,9 0,4 0,6 0,-1 0,-1 0,2 0,3 0,4 0,3 0,-1 0,-7 0,1 0,2 0,3 0,-3 0,1 0,7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E93B0-EBB2-48E7-9991-ABDEC8C71757}" type="datetimeFigureOut">
              <a:rPr lang="en-US" smtClean="0"/>
              <a:t>3/6/2018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8124F-9E4F-498E-895D-A3D663EE9766}" type="slidenum">
              <a:rPr lang="en-US" smtClean="0"/>
              <a:t>‹#›</a:t>
            </a:fld>
            <a:endParaRPr lang="en-US"/>
          </a:p>
        </p:txBody>
      </p:sp>
    </p:spTree>
    <p:extLst>
      <p:ext uri="{BB962C8B-B14F-4D97-AF65-F5344CB8AC3E}">
        <p14:creationId xmlns:p14="http://schemas.microsoft.com/office/powerpoint/2010/main" val="364924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jclinepi.com/article/S0895-4356(10)00329-X/fulltext"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www.jclinepi.com/article/S0895-4356(10)00332-X/fulltext" TargetMode="External"/><Relationship Id="rId4" Type="http://schemas.openxmlformats.org/officeDocument/2006/relationships/hyperlink" Target="http://www.jclinepi.com/article/S0895-4356(10)00330-6/fulltext"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journals.cambridge.org/action/displayAbstract?fromPage=online&amp;aid=782583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a:t>
            </a:fld>
            <a:endParaRPr lang="en-US"/>
          </a:p>
        </p:txBody>
      </p:sp>
    </p:spTree>
    <p:extLst>
      <p:ext uri="{BB962C8B-B14F-4D97-AF65-F5344CB8AC3E}">
        <p14:creationId xmlns:p14="http://schemas.microsoft.com/office/powerpoint/2010/main" val="4107932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10</a:t>
            </a:fld>
            <a:endParaRPr lang="en-US"/>
          </a:p>
        </p:txBody>
      </p:sp>
    </p:spTree>
    <p:extLst>
      <p:ext uri="{BB962C8B-B14F-4D97-AF65-F5344CB8AC3E}">
        <p14:creationId xmlns:p14="http://schemas.microsoft.com/office/powerpoint/2010/main" val="4222449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http://exp/xCard/?view=8d654ac7-8a3a-473b-9e98-bc086b37d3aa </a:t>
            </a:r>
          </a:p>
        </p:txBody>
      </p:sp>
      <p:sp>
        <p:nvSpPr>
          <p:cNvPr id="4" name="Slide Number Placeholder 3"/>
          <p:cNvSpPr>
            <a:spLocks noGrp="1"/>
          </p:cNvSpPr>
          <p:nvPr>
            <p:ph type="sldNum" sz="quarter" idx="10"/>
          </p:nvPr>
        </p:nvSpPr>
        <p:spPr/>
        <p:txBody>
          <a:bodyPr/>
          <a:lstStyle/>
          <a:p>
            <a:fld id="{2EC8124F-9E4F-498E-895D-A3D663EE9766}" type="slidenum">
              <a:rPr lang="en-US" smtClean="0"/>
              <a:t>11</a:t>
            </a:fld>
            <a:endParaRPr lang="en-US"/>
          </a:p>
        </p:txBody>
      </p:sp>
    </p:spTree>
    <p:extLst>
      <p:ext uri="{BB962C8B-B14F-4D97-AF65-F5344CB8AC3E}">
        <p14:creationId xmlns:p14="http://schemas.microsoft.com/office/powerpoint/2010/main" val="169155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12</a:t>
            </a:fld>
            <a:endParaRPr lang="en-US"/>
          </a:p>
        </p:txBody>
      </p:sp>
    </p:spTree>
    <p:extLst>
      <p:ext uri="{BB962C8B-B14F-4D97-AF65-F5344CB8AC3E}">
        <p14:creationId xmlns:p14="http://schemas.microsoft.com/office/powerpoint/2010/main" val="4189962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13</a:t>
            </a:fld>
            <a:endParaRPr lang="en-US"/>
          </a:p>
        </p:txBody>
      </p:sp>
    </p:spTree>
    <p:extLst>
      <p:ext uri="{BB962C8B-B14F-4D97-AF65-F5344CB8AC3E}">
        <p14:creationId xmlns:p14="http://schemas.microsoft.com/office/powerpoint/2010/main" val="101623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Good Boss, Bad Boss: How to Be the Best... and Learn from the Worst  by Robert I. Sutton </a:t>
            </a:r>
          </a:p>
          <a:p>
            <a:r>
              <a:rPr lang="en-US" dirty="0"/>
              <a:t>  </a:t>
            </a:r>
          </a:p>
          <a:p>
            <a:r>
              <a:rPr lang="en-US" dirty="0"/>
              <a:t>  Most people suffer from “self-enhancement bias” and believe they are</a:t>
            </a:r>
            <a:r>
              <a:rPr lang="en-US" baseline="0" dirty="0"/>
              <a:t> </a:t>
            </a:r>
            <a:r>
              <a:rPr lang="en-US" dirty="0"/>
              <a:t>better than the rest—and they have a hard time accepting or remembering contrary facts. </a:t>
            </a:r>
          </a:p>
          <a:p>
            <a:r>
              <a:rPr lang="en-US" dirty="0"/>
              <a:t>One study showed, for example, that 90 percent of drivers believe they have above-average driving skills.</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14</a:t>
            </a:fld>
            <a:endParaRPr lang="en-US"/>
          </a:p>
        </p:txBody>
      </p:sp>
    </p:spTree>
    <p:extLst>
      <p:ext uri="{BB962C8B-B14F-4D97-AF65-F5344CB8AC3E}">
        <p14:creationId xmlns:p14="http://schemas.microsoft.com/office/powerpoint/2010/main" val="3387559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a:t>
            </a:r>
            <a:r>
              <a:rPr lang="en-US" baseline="0" dirty="0"/>
              <a:t> is public from http://www.computerworld.com/article/3195802/microsoft-windows/microsoft-now-claims-half-a-billion-windows-10-devices.html</a:t>
            </a:r>
          </a:p>
          <a:p>
            <a:r>
              <a:rPr lang="en-US" baseline="0" dirty="0"/>
              <a:t>I saw “most” because some minimize it, and windows 10 includes non-desktop PCs (</a:t>
            </a:r>
            <a:r>
              <a:rPr lang="en-US" baseline="0" dirty="0" err="1"/>
              <a:t>xbox</a:t>
            </a:r>
            <a:r>
              <a:rPr lang="en-US" baseline="0" dirty="0"/>
              <a:t>, phones).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15</a:t>
            </a:fld>
            <a:endParaRPr lang="en-US"/>
          </a:p>
        </p:txBody>
      </p:sp>
    </p:spTree>
    <p:extLst>
      <p:ext uri="{BB962C8B-B14F-4D97-AF65-F5344CB8AC3E}">
        <p14:creationId xmlns:p14="http://schemas.microsoft.com/office/powerpoint/2010/main" val="410043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500M</a:t>
            </a:r>
            <a:r>
              <a:rPr lang="en-US" baseline="0" dirty="0"/>
              <a:t> is public from http://www.computerworld.com/article/3195802/microsoft-windows/microsoft-now-claims-half-a-billion-windows-10-devices.html</a:t>
            </a:r>
          </a:p>
          <a:p>
            <a:r>
              <a:rPr lang="en-US" baseline="0" dirty="0"/>
              <a:t>I saw “most” because some minimize it, and windows 10 includes non-desktop PCs (</a:t>
            </a:r>
            <a:r>
              <a:rPr lang="en-US" baseline="0" dirty="0" err="1"/>
              <a:t>xbox</a:t>
            </a:r>
            <a:r>
              <a:rPr lang="en-US" baseline="0" dirty="0"/>
              <a:t>, phones).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16</a:t>
            </a:fld>
            <a:endParaRPr lang="en-US"/>
          </a:p>
        </p:txBody>
      </p:sp>
    </p:spTree>
    <p:extLst>
      <p:ext uri="{BB962C8B-B14F-4D97-AF65-F5344CB8AC3E}">
        <p14:creationId xmlns:p14="http://schemas.microsoft.com/office/powerpoint/2010/main" val="23440581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17</a:t>
            </a:fld>
            <a:endParaRPr lang="en-US"/>
          </a:p>
        </p:txBody>
      </p:sp>
    </p:spTree>
    <p:extLst>
      <p:ext uri="{BB962C8B-B14F-4D97-AF65-F5344CB8AC3E}">
        <p14:creationId xmlns:p14="http://schemas.microsoft.com/office/powerpoint/2010/main" val="257853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18</a:t>
            </a:fld>
            <a:endParaRPr lang="en-US"/>
          </a:p>
        </p:txBody>
      </p:sp>
    </p:spTree>
    <p:extLst>
      <p:ext uri="{BB962C8B-B14F-4D97-AF65-F5344CB8AC3E}">
        <p14:creationId xmlns:p14="http://schemas.microsoft.com/office/powerpoint/2010/main" val="19591535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19</a:t>
            </a:fld>
            <a:endParaRPr lang="en-US"/>
          </a:p>
        </p:txBody>
      </p:sp>
    </p:spTree>
    <p:extLst>
      <p:ext uri="{BB962C8B-B14F-4D97-AF65-F5344CB8AC3E}">
        <p14:creationId xmlns:p14="http://schemas.microsoft.com/office/powerpoint/2010/main" val="427413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a:t>
            </a:fld>
            <a:endParaRPr lang="en-US"/>
          </a:p>
        </p:txBody>
      </p:sp>
    </p:spTree>
    <p:extLst>
      <p:ext uri="{BB962C8B-B14F-4D97-AF65-F5344CB8AC3E}">
        <p14:creationId xmlns:p14="http://schemas.microsoft.com/office/powerpoint/2010/main" val="575826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20</a:t>
            </a:fld>
            <a:endParaRPr lang="en-US"/>
          </a:p>
        </p:txBody>
      </p:sp>
    </p:spTree>
    <p:extLst>
      <p:ext uri="{BB962C8B-B14F-4D97-AF65-F5344CB8AC3E}">
        <p14:creationId xmlns:p14="http://schemas.microsoft.com/office/powerpoint/2010/main" val="1746542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Video shows scorecard at https://www.youtube.com/watch?v=SiPtRjiCe4U&amp;t=105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21</a:t>
            </a:fld>
            <a:endParaRPr lang="en-US"/>
          </a:p>
        </p:txBody>
      </p:sp>
    </p:spTree>
    <p:extLst>
      <p:ext uri="{BB962C8B-B14F-4D97-AF65-F5344CB8AC3E}">
        <p14:creationId xmlns:p14="http://schemas.microsoft.com/office/powerpoint/2010/main" val="2870908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7550" y="1162050"/>
            <a:ext cx="5575300" cy="3136900"/>
          </a:xfrm>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aseline="0" dirty="0" err="1"/>
              <a:t>Emarketer</a:t>
            </a:r>
            <a:r>
              <a:rPr lang="en-US" baseline="0" dirty="0"/>
              <a:t>: (2.94-1.90)/1.9 = 54.7%</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171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231A048-69F4-45D0-A596-CAAEE8D66101}" type="datetime1">
              <a:rPr lang="en-US" smtClean="0">
                <a:solidFill>
                  <a:prstClr val="black"/>
                </a:solidFill>
              </a:rPr>
              <a:pPr/>
              <a:t>3/6/2018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531163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fill the page with ads, which is what happened with the early search engines</a:t>
            </a:r>
          </a:p>
        </p:txBody>
      </p:sp>
      <p:sp>
        <p:nvSpPr>
          <p:cNvPr id="4" name="Slide Number Placeholder 3"/>
          <p:cNvSpPr>
            <a:spLocks noGrp="1"/>
          </p:cNvSpPr>
          <p:nvPr>
            <p:ph type="sldNum" sz="quarter" idx="10"/>
          </p:nvPr>
        </p:nvSpPr>
        <p:spPr/>
        <p:txBody>
          <a:bodyPr/>
          <a:lstStyle/>
          <a:p>
            <a:fld id="{2EC8124F-9E4F-498E-895D-A3D663EE9766}" type="slidenum">
              <a:rPr lang="en-US" smtClean="0"/>
              <a:t>23</a:t>
            </a:fld>
            <a:endParaRPr lang="en-US"/>
          </a:p>
        </p:txBody>
      </p:sp>
    </p:spTree>
    <p:extLst>
      <p:ext uri="{BB962C8B-B14F-4D97-AF65-F5344CB8AC3E}">
        <p14:creationId xmlns:p14="http://schemas.microsoft.com/office/powerpoint/2010/main" val="907753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24</a:t>
            </a:fld>
            <a:endParaRPr lang="en-US"/>
          </a:p>
        </p:txBody>
      </p:sp>
    </p:spTree>
    <p:extLst>
      <p:ext uri="{BB962C8B-B14F-4D97-AF65-F5344CB8AC3E}">
        <p14:creationId xmlns:p14="http://schemas.microsoft.com/office/powerpoint/2010/main" val="3484971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 if you’re wrong, it’s</a:t>
            </a:r>
            <a:r>
              <a:rPr lang="en-US" baseline="0" dirty="0"/>
              <a:t> often clear: crashes.</a:t>
            </a:r>
          </a:p>
          <a:p>
            <a:r>
              <a:rPr lang="en-US" baseline="0" dirty="0"/>
              <a:t>Here: if the OEC is wrong, it’s hard to tell.  </a:t>
            </a:r>
            <a:r>
              <a:rPr lang="en-US" baseline="0" dirty="0" err="1"/>
              <a:t>MetricsLab</a:t>
            </a:r>
            <a:r>
              <a:rPr lang="en-US" baseline="0" dirty="0"/>
              <a:t>, degradation flights.  </a:t>
            </a:r>
            <a:r>
              <a:rPr lang="en-US" baseline="0" dirty="0" err="1"/>
              <a:t>Tufte’s</a:t>
            </a:r>
            <a:r>
              <a:rPr lang="en-US" baseline="0" dirty="0"/>
              <a:t> talk.  Human behavior is not rocket science, it’s harder.</a:t>
            </a:r>
          </a:p>
          <a:p>
            <a:r>
              <a:rPr lang="en-US" baseline="0" dirty="0"/>
              <a:t>Point to Alex’s paper </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25</a:t>
            </a:fld>
            <a:endParaRPr lang="en-US"/>
          </a:p>
        </p:txBody>
      </p:sp>
    </p:spTree>
    <p:extLst>
      <p:ext uri="{BB962C8B-B14F-4D97-AF65-F5344CB8AC3E}">
        <p14:creationId xmlns:p14="http://schemas.microsoft.com/office/powerpoint/2010/main" val="23401552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A Dirty Dozen: Twelve P-Value </a:t>
            </a:r>
            <a:r>
              <a:rPr lang="en-US" sz="1200" b="0" i="0" u="none" strike="noStrike" kern="1200" baseline="0" dirty="0" err="1">
                <a:solidFill>
                  <a:schemeClr val="tx1"/>
                </a:solidFill>
                <a:latin typeface="+mn-lt"/>
                <a:ea typeface="+mn-ea"/>
                <a:cs typeface="+mn-cs"/>
              </a:rPr>
              <a:t>Misconceptionsby</a:t>
            </a:r>
            <a:r>
              <a:rPr lang="en-US" sz="1200" b="0" i="0" u="none" strike="noStrike" kern="1200" baseline="0" dirty="0">
                <a:solidFill>
                  <a:schemeClr val="tx1"/>
                </a:solidFill>
                <a:latin typeface="+mn-lt"/>
                <a:ea typeface="+mn-ea"/>
                <a:cs typeface="+mn-cs"/>
              </a:rPr>
              <a:t> Steven Goodman</a:t>
            </a:r>
          </a:p>
          <a:p>
            <a:r>
              <a:rPr lang="en-US" sz="1200" b="0" i="0" u="none" strike="noStrike" kern="1200" baseline="0" dirty="0">
                <a:solidFill>
                  <a:schemeClr val="tx1"/>
                </a:solidFill>
                <a:latin typeface="+mn-lt"/>
                <a:ea typeface="+mn-ea"/>
                <a:cs typeface="+mn-cs"/>
              </a:rPr>
              <a:t>#1: the null hypothesis is ASSUMED to be true, so clearly p-value can’t say anything about its probability directly.  Must use Bayes Rule.</a:t>
            </a:r>
          </a:p>
          <a:p>
            <a:r>
              <a:rPr lang="en-US" sz="1200" b="0" i="0" u="none" strike="noStrike" kern="1200" baseline="0" dirty="0">
                <a:solidFill>
                  <a:schemeClr val="tx1"/>
                </a:solidFill>
                <a:latin typeface="+mn-lt"/>
                <a:ea typeface="+mn-ea"/>
                <a:cs typeface="+mn-cs"/>
              </a:rPr>
              <a:t>#2: the null effect is consistent with the observed.   We may not have enough data to reject the null</a:t>
            </a:r>
          </a:p>
          <a:p>
            <a:r>
              <a:rPr lang="en-US" sz="1200" b="0" i="0" u="none" strike="noStrike" kern="1200" baseline="0" dirty="0">
                <a:solidFill>
                  <a:schemeClr val="tx1"/>
                </a:solidFill>
                <a:latin typeface="+mn-lt"/>
                <a:ea typeface="+mn-ea"/>
                <a:cs typeface="+mn-cs"/>
              </a:rPr>
              <a:t>#3: the p-value is seeing the observed value plus more EXTREME</a:t>
            </a:r>
          </a:p>
          <a:p>
            <a:r>
              <a:rPr lang="en-US" sz="1200" b="0" i="0" u="none" strike="noStrike" kern="1200" baseline="0" dirty="0">
                <a:solidFill>
                  <a:schemeClr val="tx1"/>
                </a:solidFill>
                <a:latin typeface="+mn-lt"/>
                <a:ea typeface="+mn-ea"/>
                <a:cs typeface="+mn-cs"/>
              </a:rPr>
              <a:t>#4: same as #1</a:t>
            </a:r>
          </a:p>
          <a:p>
            <a:endParaRPr lang="en-US" dirty="0"/>
          </a:p>
          <a:p>
            <a:r>
              <a:rPr lang="en-US" dirty="0"/>
              <a:t>Note</a:t>
            </a:r>
            <a:r>
              <a:rPr lang="en-US" baseline="0" dirty="0"/>
              <a:t> that I’m both flipping the conditional and also changing from tail (X&gt;=x) to (X=x).</a:t>
            </a:r>
            <a:endParaRPr lang="en-US" dirty="0"/>
          </a:p>
          <a:p>
            <a:r>
              <a:rPr lang="en-US" dirty="0"/>
              <a:t>Related</a:t>
            </a:r>
            <a:r>
              <a:rPr lang="en-US" baseline="0" dirty="0"/>
              <a:t> to local false discovery rate: </a:t>
            </a:r>
            <a:r>
              <a:rPr lang="en-US" sz="1200" kern="1200" dirty="0">
                <a:solidFill>
                  <a:schemeClr val="tx1"/>
                </a:solidFill>
                <a:latin typeface="+mn-lt"/>
                <a:ea typeface="+mn-ea"/>
                <a:cs typeface="+mn-cs"/>
              </a:rPr>
              <a:t>http://statweb.stanford.edu/~ckirby/brad/papers/2005LocalFDR.pdf </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26</a:t>
            </a:fld>
            <a:endParaRPr lang="en-US"/>
          </a:p>
        </p:txBody>
      </p:sp>
    </p:spTree>
    <p:extLst>
      <p:ext uri="{BB962C8B-B14F-4D97-AF65-F5344CB8AC3E}">
        <p14:creationId xmlns:p14="http://schemas.microsoft.com/office/powerpoint/2010/main" val="33401584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examples:</a:t>
            </a:r>
          </a:p>
          <a:p>
            <a:pPr marL="171450" indent="-171450">
              <a:buFontTx/>
              <a:buChar char="-"/>
            </a:pPr>
            <a:r>
              <a:rPr lang="en-US" dirty="0" err="1"/>
              <a:t>webcache</a:t>
            </a:r>
            <a:r>
              <a:rPr lang="en-US" dirty="0"/>
              <a:t> hit rate changes</a:t>
            </a:r>
          </a:p>
          <a:p>
            <a:pPr marL="171450" indent="-171450">
              <a:buFontTx/>
              <a:buChar char="-"/>
            </a:pPr>
            <a:r>
              <a:rPr lang="en-US" dirty="0"/>
              <a:t>mobile clicks (instrumentation bugs)</a:t>
            </a:r>
          </a:p>
          <a:p>
            <a:pPr marL="171450" indent="-171450">
              <a:buFontTx/>
              <a:buChar char="-"/>
            </a:pPr>
            <a:r>
              <a:rPr lang="en-US" dirty="0"/>
              <a:t>click loss (open in new tab)</a:t>
            </a:r>
          </a:p>
          <a:p>
            <a:r>
              <a:rPr lang="en-US" dirty="0"/>
              <a:t>- PLT improves: if you click</a:t>
            </a:r>
            <a:r>
              <a:rPr lang="en-US" baseline="0" dirty="0"/>
              <a:t> in new tab before page loaded, those PLT that are excluded are larger</a:t>
            </a:r>
          </a:p>
          <a:p>
            <a:endParaRPr lang="en-US" baseline="0" dirty="0"/>
          </a:p>
          <a:p>
            <a:r>
              <a:rPr lang="en-US" dirty="0"/>
              <a:t>Books: A/B Testing from Optimizely</a:t>
            </a:r>
            <a:r>
              <a:rPr lang="en-US" baseline="0" dirty="0"/>
              <a:t> </a:t>
            </a:r>
            <a:r>
              <a:rPr lang="en-US" dirty="0"/>
              <a:t>founders Dan Siroker and Peter Koomen; and</a:t>
            </a:r>
          </a:p>
          <a:p>
            <a:r>
              <a:rPr lang="en-US" dirty="0"/>
              <a:t>You Should Test That by</a:t>
            </a:r>
            <a:r>
              <a:rPr lang="en-US" baseline="0" dirty="0"/>
              <a:t> </a:t>
            </a:r>
            <a:r>
              <a:rPr lang="en-US" dirty="0" err="1"/>
              <a:t>WiderFunnel’s</a:t>
            </a:r>
            <a:r>
              <a:rPr lang="en-US" dirty="0"/>
              <a:t> CEO Chris Goward</a:t>
            </a:r>
          </a:p>
        </p:txBody>
      </p:sp>
      <p:sp>
        <p:nvSpPr>
          <p:cNvPr id="4" name="Slide Number Placeholder 3"/>
          <p:cNvSpPr>
            <a:spLocks noGrp="1"/>
          </p:cNvSpPr>
          <p:nvPr>
            <p:ph type="sldNum" sz="quarter" idx="10"/>
          </p:nvPr>
        </p:nvSpPr>
        <p:spPr/>
        <p:txBody>
          <a:bodyPr/>
          <a:lstStyle/>
          <a:p>
            <a:fld id="{2EC8124F-9E4F-498E-895D-A3D663EE9766}" type="slidenum">
              <a:rPr lang="en-US" smtClean="0"/>
              <a:t>27</a:t>
            </a:fld>
            <a:endParaRPr lang="en-US"/>
          </a:p>
        </p:txBody>
      </p:sp>
    </p:spTree>
    <p:extLst>
      <p:ext uri="{BB962C8B-B14F-4D97-AF65-F5344CB8AC3E}">
        <p14:creationId xmlns:p14="http://schemas.microsoft.com/office/powerpoint/2010/main" val="3892886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28</a:t>
            </a:fld>
            <a:endParaRPr lang="en-US"/>
          </a:p>
        </p:txBody>
      </p:sp>
    </p:spTree>
    <p:extLst>
      <p:ext uri="{BB962C8B-B14F-4D97-AF65-F5344CB8AC3E}">
        <p14:creationId xmlns:p14="http://schemas.microsoft.com/office/powerpoint/2010/main" val="20626984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MSN shows 12 slides in the </a:t>
            </a:r>
            <a:r>
              <a:rPr lang="en-US" sz="1200" dirty="0" err="1"/>
              <a:t>Infopane</a:t>
            </a:r>
            <a:r>
              <a:rPr lang="en-US" sz="1200" dirty="0"/>
              <a:t>, whereas the competitors including Yahoo and AOL have order of magnitude more slides in theirs. So the hypothesis was that if we were to increase the number of slides in the </a:t>
            </a:r>
            <a:r>
              <a:rPr lang="en-US" sz="1200" dirty="0" err="1"/>
              <a:t>Infopane</a:t>
            </a:r>
            <a:r>
              <a:rPr lang="en-US" sz="1200" dirty="0"/>
              <a:t> we can get a better Today CTR as well as increase the Network PV/Clicks.  </a:t>
            </a:r>
          </a:p>
        </p:txBody>
      </p:sp>
      <p:sp>
        <p:nvSpPr>
          <p:cNvPr id="4" name="Slide Number Placeholder 3"/>
          <p:cNvSpPr>
            <a:spLocks noGrp="1"/>
          </p:cNvSpPr>
          <p:nvPr>
            <p:ph type="sldNum" sz="quarter" idx="10"/>
          </p:nvPr>
        </p:nvSpPr>
        <p:spPr/>
        <p:txBody>
          <a:bodyPr/>
          <a:lstStyle/>
          <a:p>
            <a:fld id="{B6F0AA9C-C9CE-4D5D-A984-6AD9A58ED243}" type="slidenum">
              <a:rPr lang="en-US" smtClean="0"/>
              <a:t>29</a:t>
            </a:fld>
            <a:endParaRPr lang="en-US"/>
          </a:p>
        </p:txBody>
      </p:sp>
    </p:spTree>
    <p:extLst>
      <p:ext uri="{BB962C8B-B14F-4D97-AF65-F5344CB8AC3E}">
        <p14:creationId xmlns:p14="http://schemas.microsoft.com/office/powerpoint/2010/main" val="41913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3</a:t>
            </a:fld>
            <a:endParaRPr lang="en-US"/>
          </a:p>
        </p:txBody>
      </p:sp>
    </p:spTree>
    <p:extLst>
      <p:ext uri="{BB962C8B-B14F-4D97-AF65-F5344CB8AC3E}">
        <p14:creationId xmlns:p14="http://schemas.microsoft.com/office/powerpoint/2010/main" val="42405343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30</a:t>
            </a:fld>
            <a:endParaRPr lang="en-US"/>
          </a:p>
        </p:txBody>
      </p:sp>
    </p:spTree>
    <p:extLst>
      <p:ext uri="{BB962C8B-B14F-4D97-AF65-F5344CB8AC3E}">
        <p14:creationId xmlns:p14="http://schemas.microsoft.com/office/powerpoint/2010/main" val="2495621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times.  Skype calls times of “days.”</a:t>
            </a:r>
          </a:p>
          <a:p>
            <a:r>
              <a:rPr lang="en-US" dirty="0"/>
              <a:t>Plot all univariate</a:t>
            </a:r>
            <a:r>
              <a:rPr lang="en-US" baseline="0" dirty="0"/>
              <a:t> distributions</a:t>
            </a:r>
          </a:p>
          <a:p>
            <a:r>
              <a:rPr lang="en-US" baseline="0" dirty="0"/>
              <a:t>MSN added slides to slide show, caused more clicks, classified as bots. Reverse result.  SRM</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31</a:t>
            </a:fld>
            <a:endParaRPr lang="en-US"/>
          </a:p>
        </p:txBody>
      </p:sp>
    </p:spTree>
    <p:extLst>
      <p:ext uri="{BB962C8B-B14F-4D97-AF65-F5344CB8AC3E}">
        <p14:creationId xmlns:p14="http://schemas.microsoft.com/office/powerpoint/2010/main" val="9147991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32</a:t>
            </a:fld>
            <a:endParaRPr lang="en-US"/>
          </a:p>
        </p:txBody>
      </p:sp>
    </p:spTree>
    <p:extLst>
      <p:ext uri="{BB962C8B-B14F-4D97-AF65-F5344CB8AC3E}">
        <p14:creationId xmlns:p14="http://schemas.microsoft.com/office/powerpoint/2010/main" val="9973318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33</a:t>
            </a:fld>
            <a:endParaRPr lang="en-US"/>
          </a:p>
        </p:txBody>
      </p:sp>
    </p:spTree>
    <p:extLst>
      <p:ext uri="{BB962C8B-B14F-4D97-AF65-F5344CB8AC3E}">
        <p14:creationId xmlns:p14="http://schemas.microsoft.com/office/powerpoint/2010/main" val="13679014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34</a:t>
            </a:fld>
            <a:endParaRPr lang="en-US"/>
          </a:p>
        </p:txBody>
      </p:sp>
    </p:spTree>
    <p:extLst>
      <p:ext uri="{BB962C8B-B14F-4D97-AF65-F5344CB8AC3E}">
        <p14:creationId xmlns:p14="http://schemas.microsoft.com/office/powerpoint/2010/main" val="1004717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Collecting</a:t>
            </a:r>
            <a:r>
              <a:rPr lang="en-US" baseline="0" dirty="0"/>
              <a:t> stats is the first phase – instrument, measure</a:t>
            </a:r>
            <a:endParaRPr lang="en-US" dirty="0"/>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35</a:t>
            </a:fld>
            <a:endParaRPr lang="en-US"/>
          </a:p>
        </p:txBody>
      </p:sp>
    </p:spTree>
    <p:extLst>
      <p:ext uri="{BB962C8B-B14F-4D97-AF65-F5344CB8AC3E}">
        <p14:creationId xmlns:p14="http://schemas.microsoft.com/office/powerpoint/2010/main" val="3316422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36</a:t>
            </a:fld>
            <a:endParaRPr lang="en-US"/>
          </a:p>
        </p:txBody>
      </p:sp>
    </p:spTree>
    <p:extLst>
      <p:ext uri="{BB962C8B-B14F-4D97-AF65-F5344CB8AC3E}">
        <p14:creationId xmlns:p14="http://schemas.microsoft.com/office/powerpoint/2010/main" val="1259875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37</a:t>
            </a:fld>
            <a:endParaRPr lang="en-US"/>
          </a:p>
        </p:txBody>
      </p:sp>
    </p:spTree>
    <p:extLst>
      <p:ext uri="{BB962C8B-B14F-4D97-AF65-F5344CB8AC3E}">
        <p14:creationId xmlns:p14="http://schemas.microsoft.com/office/powerpoint/2010/main" val="35962627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38</a:t>
            </a:fld>
            <a:endParaRPr lang="en-US"/>
          </a:p>
        </p:txBody>
      </p:sp>
    </p:spTree>
    <p:extLst>
      <p:ext uri="{BB962C8B-B14F-4D97-AF65-F5344CB8AC3E}">
        <p14:creationId xmlns:p14="http://schemas.microsoft.com/office/powerpoint/2010/main" val="33252710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39</a:t>
            </a:fld>
            <a:endParaRPr lang="en-US"/>
          </a:p>
        </p:txBody>
      </p:sp>
    </p:spTree>
    <p:extLst>
      <p:ext uri="{BB962C8B-B14F-4D97-AF65-F5344CB8AC3E}">
        <p14:creationId xmlns:p14="http://schemas.microsoft.com/office/powerpoint/2010/main" val="3424897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My job is to tell people that their new brilliant baby is…actually ugly</a:t>
            </a:r>
          </a:p>
        </p:txBody>
      </p:sp>
      <p:sp>
        <p:nvSpPr>
          <p:cNvPr id="4" name="Slide Number Placeholder 3"/>
          <p:cNvSpPr>
            <a:spLocks noGrp="1"/>
          </p:cNvSpPr>
          <p:nvPr>
            <p:ph type="sldNum" sz="quarter" idx="10"/>
          </p:nvPr>
        </p:nvSpPr>
        <p:spPr/>
        <p:txBody>
          <a:bodyPr/>
          <a:lstStyle/>
          <a:p>
            <a:fld id="{5247505C-E987-480D-A371-DAAF1222D4FC}" type="slidenum">
              <a:rPr lang="en-US" smtClean="0"/>
              <a:t>4</a:t>
            </a:fld>
            <a:endParaRPr lang="en-US"/>
          </a:p>
        </p:txBody>
      </p:sp>
    </p:spTree>
    <p:extLst>
      <p:ext uri="{BB962C8B-B14F-4D97-AF65-F5344CB8AC3E}">
        <p14:creationId xmlns:p14="http://schemas.microsoft.com/office/powerpoint/2010/main" val="2214384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5D14F-A870-42EA-AC8D-54C1D32A846F}" type="slidenum">
              <a:rPr lang="en-US" smtClean="0"/>
              <a:t>40</a:t>
            </a:fld>
            <a:endParaRPr lang="en-US"/>
          </a:p>
        </p:txBody>
      </p:sp>
    </p:spTree>
    <p:extLst>
      <p:ext uri="{BB962C8B-B14F-4D97-AF65-F5344CB8AC3E}">
        <p14:creationId xmlns:p14="http://schemas.microsoft.com/office/powerpoint/2010/main" val="1841544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45D14F-A870-42EA-AC8D-54C1D32A846F}" type="slidenum">
              <a:rPr lang="en-US" smtClean="0"/>
              <a:t>41</a:t>
            </a:fld>
            <a:endParaRPr lang="en-US"/>
          </a:p>
        </p:txBody>
      </p:sp>
    </p:spTree>
    <p:extLst>
      <p:ext uri="{BB962C8B-B14F-4D97-AF65-F5344CB8AC3E}">
        <p14:creationId xmlns:p14="http://schemas.microsoft.com/office/powerpoint/2010/main" val="3774976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42</a:t>
            </a:fld>
            <a:endParaRPr lang="en-US"/>
          </a:p>
        </p:txBody>
      </p:sp>
    </p:spTree>
    <p:extLst>
      <p:ext uri="{BB962C8B-B14F-4D97-AF65-F5344CB8AC3E}">
        <p14:creationId xmlns:p14="http://schemas.microsoft.com/office/powerpoint/2010/main" val="32667245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43</a:t>
            </a:fld>
            <a:endParaRPr lang="en-US"/>
          </a:p>
        </p:txBody>
      </p:sp>
    </p:spTree>
    <p:extLst>
      <p:ext uri="{BB962C8B-B14F-4D97-AF65-F5344CB8AC3E}">
        <p14:creationId xmlns:p14="http://schemas.microsoft.com/office/powerpoint/2010/main" val="36788901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44</a:t>
            </a:fld>
            <a:endParaRPr lang="en-US"/>
          </a:p>
        </p:txBody>
      </p:sp>
    </p:spTree>
    <p:extLst>
      <p:ext uri="{BB962C8B-B14F-4D97-AF65-F5344CB8AC3E}">
        <p14:creationId xmlns:p14="http://schemas.microsoft.com/office/powerpoint/2010/main" val="34685939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45</a:t>
            </a:fld>
            <a:endParaRPr lang="en-US"/>
          </a:p>
        </p:txBody>
      </p:sp>
    </p:spTree>
    <p:extLst>
      <p:ext uri="{BB962C8B-B14F-4D97-AF65-F5344CB8AC3E}">
        <p14:creationId xmlns:p14="http://schemas.microsoft.com/office/powerpoint/2010/main" val="881369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900" dirty="0"/>
              <a:t>Classical</a:t>
            </a:r>
            <a:r>
              <a:rPr lang="en-US" sz="1900" baseline="0" dirty="0"/>
              <a:t> software dev</a:t>
            </a:r>
          </a:p>
          <a:p>
            <a:pPr marL="800100" lvl="1" indent="-342900">
              <a:buFont typeface="Arial" panose="020B0604020202020204" pitchFamily="34" charset="0"/>
              <a:buChar char="•"/>
            </a:pPr>
            <a:r>
              <a:rPr lang="en-US" sz="1900" dirty="0"/>
              <a:t>Program management writes the spec for the next revision of the product</a:t>
            </a:r>
          </a:p>
          <a:p>
            <a:pPr marL="800100" lvl="1" indent="-342900">
              <a:buFont typeface="Arial" panose="020B0604020202020204" pitchFamily="34" charset="0"/>
              <a:buChar char="•"/>
            </a:pPr>
            <a:r>
              <a:rPr lang="en-US" sz="1900" dirty="0"/>
              <a:t>Software developers implement the spec</a:t>
            </a:r>
          </a:p>
          <a:p>
            <a:pPr marL="800100" lvl="1" indent="-342900">
              <a:buFont typeface="Arial" panose="020B0604020202020204" pitchFamily="34" charset="0"/>
              <a:buChar char="•"/>
            </a:pPr>
            <a:r>
              <a:rPr lang="en-US" sz="1900" dirty="0"/>
              <a:t>Testers validate the software against the spec</a:t>
            </a:r>
          </a:p>
          <a:p>
            <a:pPr marL="800100" lvl="1" indent="-342900">
              <a:buFont typeface="Arial" panose="020B0604020202020204" pitchFamily="34" charset="0"/>
              <a:buChar char="•"/>
            </a:pPr>
            <a:r>
              <a:rPr lang="en-US" sz="1900" dirty="0"/>
              <a:t>Software is released</a:t>
            </a:r>
          </a:p>
          <a:p>
            <a:pPr marL="800100" lvl="1" indent="-342900">
              <a:buFont typeface="Arial" panose="020B0604020202020204" pitchFamily="34" charset="0"/>
              <a:buChar char="•"/>
            </a:pPr>
            <a:endParaRPr lang="en-US" sz="1900" dirty="0"/>
          </a:p>
          <a:p>
            <a:pPr marL="457200" lvl="1" indent="0">
              <a:buFont typeface="Arial" panose="020B0604020202020204" pitchFamily="34" charset="0"/>
              <a:buNone/>
            </a:pPr>
            <a:endParaRPr lang="en-US" dirty="0"/>
          </a:p>
          <a:p>
            <a:pPr marL="457200" lvl="1" indent="0">
              <a:buFont typeface="Arial" panose="020B0604020202020204" pitchFamily="34" charset="0"/>
              <a:buNone/>
            </a:pPr>
            <a:r>
              <a:rPr lang="en-US" dirty="0"/>
              <a:t>Also see In Praise of Continuous Deployment: The WordPress.com Story,” May 19, 2010</a:t>
            </a:r>
          </a:p>
          <a:p>
            <a:pPr marL="457200" lvl="1" indent="0">
              <a:buFont typeface="Arial" panose="020B0604020202020204" pitchFamily="34" charset="0"/>
              <a:buNone/>
            </a:pPr>
            <a:r>
              <a:rPr lang="en-US" dirty="0"/>
              <a:t>http://toni.org/2010/05/19/in-praise-of-continuous-deployment-the-wordpress-com-story/ and </a:t>
            </a:r>
            <a:r>
              <a:rPr lang="en-US" dirty="0" err="1"/>
              <a:t>Berkun</a:t>
            </a:r>
            <a:r>
              <a:rPr lang="en-US" dirty="0"/>
              <a:t>, Scott (2013-08-20). The Year Without Pants: WordPress.com and the Future of Work (p. 117). Wiley. Kindle Edition.</a:t>
            </a:r>
          </a:p>
          <a:p>
            <a:pPr marL="457200" lvl="1"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46</a:t>
            </a:fld>
            <a:endParaRPr lang="en-US"/>
          </a:p>
        </p:txBody>
      </p:sp>
    </p:spTree>
    <p:extLst>
      <p:ext uri="{BB962C8B-B14F-4D97-AF65-F5344CB8AC3E}">
        <p14:creationId xmlns:p14="http://schemas.microsoft.com/office/powerpoint/2010/main" val="3236940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47</a:t>
            </a:fld>
            <a:endParaRPr lang="en-US"/>
          </a:p>
        </p:txBody>
      </p:sp>
    </p:spTree>
    <p:extLst>
      <p:ext uri="{BB962C8B-B14F-4D97-AF65-F5344CB8AC3E}">
        <p14:creationId xmlns:p14="http://schemas.microsoft.com/office/powerpoint/2010/main" val="28648334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also GRADE</a:t>
            </a:r>
          </a:p>
          <a:p>
            <a:r>
              <a:rPr lang="en-US" sz="1200" kern="1200" dirty="0">
                <a:solidFill>
                  <a:schemeClr val="tx1"/>
                </a:solidFill>
                <a:effectLst/>
                <a:latin typeface="+mn-lt"/>
                <a:ea typeface="+mn-ea"/>
                <a:cs typeface="+mn-cs"/>
              </a:rPr>
              <a:t>Series intro: </a:t>
            </a:r>
            <a:r>
              <a:rPr lang="en-US" sz="1200" kern="1200" dirty="0">
                <a:solidFill>
                  <a:schemeClr val="tx1"/>
                </a:solidFill>
                <a:effectLst/>
                <a:latin typeface="+mn-lt"/>
                <a:ea typeface="+mn-ea"/>
                <a:cs typeface="+mn-cs"/>
                <a:hlinkClick r:id="rId3"/>
              </a:rPr>
              <a:t>http://www.jclinepi.com/article/S0895-4356(10)00329-X/fulltext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hlinkClick r:id="rId4"/>
              </a:rPr>
              <a:t>http://www.jclinepi.com/article/S0895-4356(10)00330-6/fulltext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hlinkClick r:id="rId5"/>
              </a:rPr>
              <a:t>http://www.jclinepi.com/article/S0895-4356(10)00332-X/fulltext</a:t>
            </a:r>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48</a:t>
            </a:fld>
            <a:endParaRPr lang="en-US"/>
          </a:p>
        </p:txBody>
      </p:sp>
    </p:spTree>
    <p:extLst>
      <p:ext uri="{BB962C8B-B14F-4D97-AF65-F5344CB8AC3E}">
        <p14:creationId xmlns:p14="http://schemas.microsoft.com/office/powerpoint/2010/main" val="9524643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49</a:t>
            </a:fld>
            <a:endParaRPr lang="en-US"/>
          </a:p>
        </p:txBody>
      </p:sp>
    </p:spTree>
    <p:extLst>
      <p:ext uri="{BB962C8B-B14F-4D97-AF65-F5344CB8AC3E}">
        <p14:creationId xmlns:p14="http://schemas.microsoft.com/office/powerpoint/2010/main" val="1000088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5</a:t>
            </a:fld>
            <a:endParaRPr lang="en-US"/>
          </a:p>
        </p:txBody>
      </p:sp>
    </p:spTree>
    <p:extLst>
      <p:ext uri="{BB962C8B-B14F-4D97-AF65-F5344CB8AC3E}">
        <p14:creationId xmlns:p14="http://schemas.microsoft.com/office/powerpoint/2010/main" val="18003139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50</a:t>
            </a:fld>
            <a:endParaRPr lang="en-US"/>
          </a:p>
        </p:txBody>
      </p:sp>
    </p:spTree>
    <p:extLst>
      <p:ext uri="{BB962C8B-B14F-4D97-AF65-F5344CB8AC3E}">
        <p14:creationId xmlns:p14="http://schemas.microsoft.com/office/powerpoint/2010/main" val="308698275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Video shows scorecard at https://www.youtube.com/watch?v=SiPtRjiCe4U&amp;t=105 </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51</a:t>
            </a:fld>
            <a:endParaRPr lang="en-US"/>
          </a:p>
        </p:txBody>
      </p:sp>
    </p:spTree>
    <p:extLst>
      <p:ext uri="{BB962C8B-B14F-4D97-AF65-F5344CB8AC3E}">
        <p14:creationId xmlns:p14="http://schemas.microsoft.com/office/powerpoint/2010/main" val="29995623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E-mail example:</a:t>
            </a:r>
          </a:p>
          <a:p>
            <a:r>
              <a:rPr lang="en-US" dirty="0"/>
              <a:t>  </a:t>
            </a:r>
            <a:r>
              <a:rPr lang="en-US" baseline="0" dirty="0"/>
              <a:t>  One of my teams at Amazon was sending e-mails.  The metric they used was profit (from sales) generated by e-mail.  But that’s a terrible metric, as it’s monotonically increasing with spam, which led to customer complaints.    The team then imposed a constrained of sending K e-mails per week and built a whole optimization system around this, but it was a big wasted effort.  The right approach is to define a better OEC: subtract the cost of unsubscribes (customer future </a:t>
            </a:r>
            <a:r>
              <a:rPr lang="en-US" baseline="0" dirty="0" err="1"/>
              <a:t>liftetime</a:t>
            </a:r>
            <a:r>
              <a:rPr lang="en-US" baseline="0" dirty="0"/>
              <a:t> value from e-mail).   Once that was added, half the e-mail programs were negative.</a:t>
            </a:r>
            <a:endParaRPr lang="en-US" dirty="0"/>
          </a:p>
          <a:p>
            <a:endParaRPr lang="en-US" dirty="0"/>
          </a:p>
          <a:p>
            <a:r>
              <a:rPr lang="en-US" dirty="0"/>
              <a:t>you might think that firms would recognize the commonsense wisdom expressed in a line from Otis Redding’s song “Sitting by the Dock of the Bay” on the need for fewer, focused measurements: “Can’t do what ten people tell me to do, so I guess I’ll remain the same.”</a:t>
            </a:r>
          </a:p>
          <a:p>
            <a:endParaRPr lang="en-US" dirty="0"/>
          </a:p>
          <a:p>
            <a:r>
              <a:rPr lang="en-US" dirty="0"/>
              <a:t>Pfeffer, Jeffrey; Sutton, Robert I. (1999-10-05). The Knowing-Doing Gap: How Smart Companies Turn Knowledge into Action (Kindle Locations 2077-2079). Harvard Business Review Press. Kindle Edition. </a:t>
            </a:r>
          </a:p>
          <a:p>
            <a:endParaRPr lang="en-US" dirty="0"/>
          </a:p>
          <a:p>
            <a:r>
              <a:rPr lang="en-US" dirty="0"/>
              <a:t>Pirate Metrics — a term coined by venture capitalist Dave McClure:</a:t>
            </a:r>
            <a:r>
              <a:rPr lang="en-US" baseline="0" dirty="0"/>
              <a:t> a </a:t>
            </a:r>
            <a:r>
              <a:rPr lang="en-US" dirty="0"/>
              <a:t>startup needs to watch into acquisition, activation, retention, revenue, and referral — AARRR.’’</a:t>
            </a:r>
          </a:p>
          <a:p>
            <a:r>
              <a:rPr lang="en-US" dirty="0"/>
              <a:t>     http://www.slideshare.net/dmc500hats/startup-metrics-for-pirates-long-version</a:t>
            </a:r>
          </a:p>
        </p:txBody>
      </p:sp>
      <p:sp>
        <p:nvSpPr>
          <p:cNvPr id="4" name="Slide Number Placeholder 3"/>
          <p:cNvSpPr>
            <a:spLocks noGrp="1"/>
          </p:cNvSpPr>
          <p:nvPr>
            <p:ph type="sldNum" sz="quarter" idx="10"/>
          </p:nvPr>
        </p:nvSpPr>
        <p:spPr/>
        <p:txBody>
          <a:bodyPr/>
          <a:lstStyle/>
          <a:p>
            <a:fld id="{2EC8124F-9E4F-498E-895D-A3D663EE9766}" type="slidenum">
              <a:rPr lang="en-US" smtClean="0"/>
              <a:t>52</a:t>
            </a:fld>
            <a:endParaRPr lang="en-US"/>
          </a:p>
        </p:txBody>
      </p:sp>
    </p:spTree>
    <p:extLst>
      <p:ext uri="{BB962C8B-B14F-4D97-AF65-F5344CB8AC3E}">
        <p14:creationId xmlns:p14="http://schemas.microsoft.com/office/powerpoint/2010/main" val="2393223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53</a:t>
            </a:fld>
            <a:endParaRPr lang="en-US"/>
          </a:p>
        </p:txBody>
      </p:sp>
    </p:spTree>
    <p:extLst>
      <p:ext uri="{BB962C8B-B14F-4D97-AF65-F5344CB8AC3E}">
        <p14:creationId xmlns:p14="http://schemas.microsoft.com/office/powerpoint/2010/main" val="23771735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54</a:t>
            </a:fld>
            <a:endParaRPr lang="en-US"/>
          </a:p>
        </p:txBody>
      </p:sp>
    </p:spTree>
    <p:extLst>
      <p:ext uri="{BB962C8B-B14F-4D97-AF65-F5344CB8AC3E}">
        <p14:creationId xmlns:p14="http://schemas.microsoft.com/office/powerpoint/2010/main" val="5068154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55</a:t>
            </a:fld>
            <a:endParaRPr lang="en-US"/>
          </a:p>
        </p:txBody>
      </p:sp>
    </p:spTree>
    <p:extLst>
      <p:ext uri="{BB962C8B-B14F-4D97-AF65-F5344CB8AC3E}">
        <p14:creationId xmlns:p14="http://schemas.microsoft.com/office/powerpoint/2010/main" val="5256888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56</a:t>
            </a:fld>
            <a:endParaRPr lang="en-US"/>
          </a:p>
        </p:txBody>
      </p:sp>
    </p:spTree>
    <p:extLst>
      <p:ext uri="{BB962C8B-B14F-4D97-AF65-F5344CB8AC3E}">
        <p14:creationId xmlns:p14="http://schemas.microsoft.com/office/powerpoint/2010/main" val="3539538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6</a:t>
            </a:fld>
            <a:endParaRPr lang="en-US"/>
          </a:p>
        </p:txBody>
      </p:sp>
    </p:spTree>
    <p:extLst>
      <p:ext uri="{BB962C8B-B14F-4D97-AF65-F5344CB8AC3E}">
        <p14:creationId xmlns:p14="http://schemas.microsoft.com/office/powerpoint/2010/main" val="3326486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http://www.cbsnews.com/news/do-night-lights-cause-myopia/</a:t>
            </a:r>
          </a:p>
          <a:p>
            <a:r>
              <a:rPr lang="en-US" dirty="0"/>
              <a:t>http://researchnews.osu.edu/archive/nitelite.htm </a:t>
            </a:r>
          </a:p>
        </p:txBody>
      </p:sp>
      <p:sp>
        <p:nvSpPr>
          <p:cNvPr id="4" name="Slide Number Placeholder 3"/>
          <p:cNvSpPr>
            <a:spLocks noGrp="1"/>
          </p:cNvSpPr>
          <p:nvPr>
            <p:ph type="sldNum" sz="quarter" idx="10"/>
          </p:nvPr>
        </p:nvSpPr>
        <p:spPr/>
        <p:txBody>
          <a:bodyPr/>
          <a:lstStyle/>
          <a:p>
            <a:fld id="{2EC8124F-9E4F-498E-895D-A3D663EE9766}" type="slidenum">
              <a:rPr lang="en-US" smtClean="0"/>
              <a:t>7</a:t>
            </a:fld>
            <a:endParaRPr lang="en-US"/>
          </a:p>
        </p:txBody>
      </p:sp>
    </p:spTree>
    <p:extLst>
      <p:ext uri="{BB962C8B-B14F-4D97-AF65-F5344CB8AC3E}">
        <p14:creationId xmlns:p14="http://schemas.microsoft.com/office/powerpoint/2010/main" val="3308749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5247505C-E987-480D-A371-DAAF1222D4F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06714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Sample of real users </a:t>
            </a:r>
            <a:endParaRPr lang="en-US" sz="1800" dirty="0"/>
          </a:p>
          <a:p>
            <a:pPr lvl="1"/>
            <a:r>
              <a:rPr lang="en-US" sz="2200" dirty="0"/>
              <a:t>Not </a:t>
            </a:r>
            <a:r>
              <a:rPr lang="en-US" sz="2200" dirty="0">
                <a:hlinkClick r:id="rId3"/>
              </a:rPr>
              <a:t>WEIRD </a:t>
            </a:r>
            <a:r>
              <a:rPr lang="en-US" sz="2200" dirty="0"/>
              <a:t>(Western, Educated, Industrialized, Rich,</a:t>
            </a:r>
            <a:br>
              <a:rPr lang="en-US" sz="2200" dirty="0"/>
            </a:br>
            <a:r>
              <a:rPr lang="en-US" sz="2200" dirty="0"/>
              <a:t>and Democratic) like many  academic research samples</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9</a:t>
            </a:fld>
            <a:endParaRPr lang="en-US"/>
          </a:p>
        </p:txBody>
      </p:sp>
    </p:spTree>
    <p:extLst>
      <p:ext uri="{BB962C8B-B14F-4D97-AF65-F5344CB8AC3E}">
        <p14:creationId xmlns:p14="http://schemas.microsoft.com/office/powerpoint/2010/main" val="152286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rgbClr val="7030A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r>
              <a:rPr lang="en-US"/>
              <a:t>Ronny Kohavi</a:t>
            </a:r>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118553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867266" y="1667435"/>
            <a:ext cx="10680569" cy="55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867266" y="1527142"/>
            <a:ext cx="10680569" cy="218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2169" y="286603"/>
            <a:ext cx="11227324" cy="769199"/>
          </a:xfrm>
        </p:spPr>
        <p:txBody>
          <a:bodyPr/>
          <a:lstStyle/>
          <a:p>
            <a:r>
              <a:rPr lang="en-US" dirty="0"/>
              <a:t>Click to edit Master title style</a:t>
            </a:r>
          </a:p>
        </p:txBody>
      </p:sp>
      <p:sp>
        <p:nvSpPr>
          <p:cNvPr id="3" name="Content Placeholder 2"/>
          <p:cNvSpPr>
            <a:spLocks noGrp="1"/>
          </p:cNvSpPr>
          <p:nvPr>
            <p:ph idx="1"/>
          </p:nvPr>
        </p:nvSpPr>
        <p:spPr>
          <a:xfrm>
            <a:off x="622169" y="1321080"/>
            <a:ext cx="11227324" cy="4725068"/>
          </a:xfrm>
          <a:solidFill>
            <a:schemeClr val="bg1"/>
          </a:solidFill>
        </p:spPr>
        <p:txBody>
          <a:bodyPr/>
          <a:lstStyle>
            <a:lvl1pPr marL="228600" indent="-228600">
              <a:buFont typeface="Wingdings" panose="05000000000000000000" pitchFamily="2" charset="2"/>
              <a:buChar char="Ø"/>
              <a:defRPr sz="2400"/>
            </a:lvl1pPr>
            <a:lvl2pPr marL="384048" indent="-182880">
              <a:buSzPct val="120000"/>
              <a:buFont typeface="Wingdings" panose="05000000000000000000" pitchFamily="2" charset="2"/>
              <a:buChar char="§"/>
              <a:defRPr sz="2000"/>
            </a:lvl2pPr>
            <a:lvl3pPr marL="566928" indent="-182880">
              <a:buFont typeface="Courier New" panose="02070309020205020404" pitchFamily="49" charset="0"/>
              <a:buChar char="o"/>
              <a:defRPr sz="180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lvl1pPr>
              <a:defRPr baseline="0">
                <a:solidFill>
                  <a:schemeClr val="tx1"/>
                </a:solidFill>
              </a:defRPr>
            </a:lvl1pPr>
          </a:lstStyle>
          <a:p>
            <a:r>
              <a:rPr lang="en-US" dirty="0"/>
              <a:t>Ronny Kohavi (@RonnyK)</a:t>
            </a: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629637A9-119A-49DA-BD12-AAC58B377D80}" type="slidenum">
              <a:rPr lang="en-US" smtClean="0"/>
              <a:pPr/>
              <a:t>‹#›</a:t>
            </a:fld>
            <a:endParaRPr lang="en-US" dirty="0"/>
          </a:p>
        </p:txBody>
      </p:sp>
    </p:spTree>
    <p:extLst>
      <p:ext uri="{BB962C8B-B14F-4D97-AF65-F5344CB8AC3E}">
        <p14:creationId xmlns:p14="http://schemas.microsoft.com/office/powerpoint/2010/main" val="14636793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r>
              <a:rPr lang="en-US" dirty="0"/>
              <a:t>Ronny Kohavi (@RonnyK)</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643990448"/>
      </p:ext>
    </p:extLst>
  </p:cSld>
  <p:clrMap bg1="dk1" tx1="lt1" bg2="dk2" tx2="lt2" accent1="accent1" accent2="accent2" accent3="accent3" accent4="accent4" accent5="accent5" accent6="accent6" hlink="hlink" folHlink="folHlink"/>
  <p:sldLayoutIdLst>
    <p:sldLayoutId id="2147483662" r:id="rId1"/>
    <p:sldLayoutId id="2147483663" r:id="rId2"/>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bit.ly/2017ABTestingTutoria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emarketer.com/Article/Microsoft-Ad-Revenues-Continue-Rebound/1013854"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bit.ly/expPuzzlin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hyperlink" Target="https://twitter.com/ronnyk/status/713949552823263234"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0.png"/><Relationship Id="rId5" Type="http://schemas.microsoft.com/office/2014/relationships/chartEx" Target="../charts/chartEx2.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20.png"/><Relationship Id="rId7" Type="http://schemas.openxmlformats.org/officeDocument/2006/relationships/customXml" Target="../ink/ink2.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customXml" Target="../ink/ink1.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hyperlink" Target="http://bit.ly/twymanLaw"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en.wikipedia.org/wiki/Semmelweis_reflex"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exp-platform.com/Documents/2017-05%20ICSE2017_EvolutionOfExP.pdf"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www.hhs.gov/ohrp/humansubjects/commonrule/" TargetMode="External"/><Relationship Id="rId3" Type="http://schemas.openxmlformats.org/officeDocument/2006/relationships/hyperlink" Target="http://www.pnas.org/content/111/24/8788.full" TargetMode="External"/><Relationship Id="rId7" Type="http://schemas.openxmlformats.org/officeDocument/2006/relationships/hyperlink" Target="https://en.wikipedia.org/wiki/Belmont_Report"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theblog.okcupid.com/we-experiment-on-human-beings-5dd9fe280cd5" TargetMode="External"/><Relationship Id="rId5" Type="http://schemas.openxmlformats.org/officeDocument/2006/relationships/hyperlink" Target="http://www.bizjournals.com/seattle/stories/2000/09/25/daily21.html" TargetMode="External"/><Relationship Id="rId4" Type="http://schemas.openxmlformats.org/officeDocument/2006/relationships/hyperlink" Target="http://www.pnas.org/content/111/29/10779.1.full" TargetMode="External"/><Relationship Id="rId9" Type="http://schemas.openxmlformats.org/officeDocument/2006/relationships/hyperlink" Target="https://www.hhs.gov/ohrp/regulations-and-policy/regulations/45-cfr-46/index.html"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exp-platform.com/"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4.gif"/><Relationship Id="rId4" Type="http://schemas.openxmlformats.org/officeDocument/2006/relationships/image" Target="../media/image33.gif"/></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bit.ly/refutedCausalClaims" TargetMode="External"/><Relationship Id="rId4" Type="http://schemas.openxmlformats.org/officeDocument/2006/relationships/hyperlink" Target="https://www.coursera.org/learn/clinical-trials/lecture/DyGTh/lecture-8a-are-randomized-clinical-trials-still-the-gold-standard"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bit.ly/expSurvey"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8" Type="http://schemas.openxmlformats.org/officeDocument/2006/relationships/hyperlink" Target="https://www.amazon.com/Breakthrough-Business-Results-MVT-Cost-Free/dp/0471697710" TargetMode="External"/><Relationship Id="rId3" Type="http://schemas.openxmlformats.org/officeDocument/2006/relationships/hyperlink" Target="http://exp-platform.com/expMicrosoft.aspx" TargetMode="External"/><Relationship Id="rId7" Type="http://schemas.openxmlformats.org/officeDocument/2006/relationships/hyperlink" Target="https://www.amazon.com/Web-Analytics-2-0-Accountability-Centricity/dp/0470529393/"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www.amazon.com/Web-Analytics-Hour-Avinash-Kaushik/dp/0470130652/" TargetMode="External"/><Relationship Id="rId5" Type="http://schemas.openxmlformats.org/officeDocument/2006/relationships/hyperlink" Target="http://www.kaushik.net/avinash/experimentation-and-testing-a-primer/" TargetMode="External"/><Relationship Id="rId4" Type="http://schemas.openxmlformats.org/officeDocument/2006/relationships/hyperlink" Target="https://www.amazon.com/Uncontrolled-Surprising-Trial---Error-Business/dp/046502324X/"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amazon.com/Uncontrolled-Surprising-Trial-Error-Business-ebook/dp/B007V2VEQO"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www.niss.org/sites/default/files/Young%20Karr%20Obs%20Study%20Problem.pdf"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Layout" Target="../slideLayouts/slideLayout2.xml"/><Relationship Id="rId7" Type="http://schemas.openxmlformats.org/officeDocument/2006/relationships/image" Target="../media/image36.pn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hyperlink" Target="http://www.slideshare.net/dmc500hats/startup-metrics-for-pirates-long-version" TargetMode="External"/><Relationship Id="rId5" Type="http://schemas.openxmlformats.org/officeDocument/2006/relationships/hyperlink" Target="http://www.amazon.com/Lean-Analytics-Better-Startup-Faster-ebook/dp/B00AG66LTM" TargetMode="External"/><Relationship Id="rId10" Type="http://schemas.openxmlformats.org/officeDocument/2006/relationships/image" Target="../media/image39.gif"/><Relationship Id="rId4" Type="http://schemas.openxmlformats.org/officeDocument/2006/relationships/notesSlide" Target="../notesSlides/notesSlide52.xml"/><Relationship Id="rId9"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openxmlformats.org/officeDocument/2006/relationships/hyperlink" Target="http://bit.ly/expPuzzling"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56.xml.rels><?xml version="1.0" encoding="UTF-8" standalone="yes"?>
<Relationships xmlns="http://schemas.openxmlformats.org/package/2006/relationships"><Relationship Id="rId3" Type="http://schemas.openxmlformats.org/officeDocument/2006/relationships/hyperlink" Target="http://bit.ly/expTrackingClicks"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hyperlink" Target="http://bit.ly/refutedCausalClaim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6516" y="410308"/>
            <a:ext cx="11234056" cy="3497730"/>
          </a:xfrm>
        </p:spPr>
        <p:txBody>
          <a:bodyPr>
            <a:normAutofit fontScale="90000"/>
          </a:bodyPr>
          <a:lstStyle/>
          <a:p>
            <a:r>
              <a:rPr lang="en-US" sz="6000" dirty="0"/>
              <a:t>A/B Testing at Scale:</a:t>
            </a:r>
            <a:br>
              <a:rPr lang="en-US" sz="6000" dirty="0"/>
            </a:br>
            <a:r>
              <a:rPr lang="en-US" sz="6000" dirty="0"/>
              <a:t>Accelerating Software Innovation</a:t>
            </a:r>
            <a:br>
              <a:rPr lang="en-US" sz="6000" dirty="0"/>
            </a:br>
            <a:br>
              <a:rPr lang="en-US" sz="6000" dirty="0"/>
            </a:br>
            <a:r>
              <a:rPr lang="en-US" sz="6000" dirty="0"/>
              <a:t>Introduction</a:t>
            </a:r>
            <a:br>
              <a:rPr lang="en-US" sz="4800" b="1" dirty="0"/>
            </a:br>
            <a:endParaRPr lang="en-US" sz="4000" dirty="0"/>
          </a:p>
        </p:txBody>
      </p:sp>
      <p:sp>
        <p:nvSpPr>
          <p:cNvPr id="5" name="TextBox 4"/>
          <p:cNvSpPr txBox="1"/>
          <p:nvPr/>
        </p:nvSpPr>
        <p:spPr>
          <a:xfrm>
            <a:off x="640618" y="4215815"/>
            <a:ext cx="10381038" cy="1569660"/>
          </a:xfrm>
          <a:prstGeom prst="rect">
            <a:avLst/>
          </a:prstGeom>
          <a:noFill/>
        </p:spPr>
        <p:txBody>
          <a:bodyPr wrap="square" rtlCol="0">
            <a:spAutoFit/>
          </a:bodyPr>
          <a:lstStyle/>
          <a:p>
            <a:r>
              <a:rPr lang="en-US" sz="2400" dirty="0"/>
              <a:t>Ronny Kohavi, Distinguished Engineer, General Manager,</a:t>
            </a:r>
            <a:br>
              <a:rPr lang="en-US" sz="2400" dirty="0"/>
            </a:br>
            <a:r>
              <a:rPr lang="en-US" sz="2400" dirty="0"/>
              <a:t>     Analysis and Experimentation, Microsoft</a:t>
            </a:r>
          </a:p>
          <a:p>
            <a:br>
              <a:rPr lang="en-US" sz="2400" dirty="0"/>
            </a:br>
            <a:endParaRPr lang="en-US" sz="2400" dirty="0"/>
          </a:p>
        </p:txBody>
      </p:sp>
      <p:pic>
        <p:nvPicPr>
          <p:cNvPr id="6" name="Picture 5" descr="ExP_logo_noreflect_trans_PNG.png"/>
          <p:cNvPicPr>
            <a:picLocks noChangeAspect="1"/>
          </p:cNvPicPr>
          <p:nvPr/>
        </p:nvPicPr>
        <p:blipFill>
          <a:blip r:embed="rId3" cstate="print"/>
          <a:stretch>
            <a:fillRect/>
          </a:stretch>
        </p:blipFill>
        <p:spPr>
          <a:xfrm>
            <a:off x="8674993" y="4384319"/>
            <a:ext cx="3442724" cy="1955154"/>
          </a:xfrm>
          <a:prstGeom prst="rect">
            <a:avLst/>
          </a:prstGeom>
        </p:spPr>
      </p:pic>
      <p:sp>
        <p:nvSpPr>
          <p:cNvPr id="3" name="TextBox 2"/>
          <p:cNvSpPr txBox="1"/>
          <p:nvPr/>
        </p:nvSpPr>
        <p:spPr>
          <a:xfrm>
            <a:off x="729343" y="5573486"/>
            <a:ext cx="6574971" cy="369332"/>
          </a:xfrm>
          <a:prstGeom prst="rect">
            <a:avLst/>
          </a:prstGeom>
          <a:noFill/>
        </p:spPr>
        <p:txBody>
          <a:bodyPr wrap="square" rtlCol="0">
            <a:spAutoFit/>
          </a:bodyPr>
          <a:lstStyle/>
          <a:p>
            <a:r>
              <a:rPr lang="en-US" dirty="0"/>
              <a:t>Slides at </a:t>
            </a:r>
            <a:r>
              <a:rPr lang="en-US" dirty="0">
                <a:hlinkClick r:id="rId4"/>
              </a:rPr>
              <a:t>http://bit.ly/2017ABTestingTutorial</a:t>
            </a:r>
            <a:r>
              <a:rPr lang="en-US" dirty="0"/>
              <a:t> </a:t>
            </a:r>
          </a:p>
        </p:txBody>
      </p:sp>
    </p:spTree>
    <p:extLst>
      <p:ext uri="{BB962C8B-B14F-4D97-AF65-F5344CB8AC3E}">
        <p14:creationId xmlns:p14="http://schemas.microsoft.com/office/powerpoint/2010/main" val="23354253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p:txBody>
          <a:bodyPr/>
          <a:lstStyle/>
          <a:p>
            <a:r>
              <a:rPr lang="en-US" sz="2800" dirty="0"/>
              <a:t>Best scientific way to prove </a:t>
            </a:r>
            <a:r>
              <a:rPr lang="en-US" sz="2800" dirty="0">
                <a:solidFill>
                  <a:srgbClr val="92D050"/>
                </a:solidFill>
              </a:rPr>
              <a:t>causality</a:t>
            </a:r>
            <a:r>
              <a:rPr lang="en-US" sz="2800" dirty="0"/>
              <a:t>, i.e., the changes in metrics are caused by changes introduced in the treatment(s)</a:t>
            </a:r>
          </a:p>
          <a:p>
            <a:endParaRPr lang="en-US" sz="2800" dirty="0"/>
          </a:p>
          <a:p>
            <a:r>
              <a:rPr lang="en-US" sz="2800" dirty="0"/>
              <a:t>Two Advantages for next slides: </a:t>
            </a:r>
          </a:p>
          <a:p>
            <a:pPr lvl="1"/>
            <a:r>
              <a:rPr lang="en-US" sz="2400" dirty="0">
                <a:solidFill>
                  <a:srgbClr val="92D050"/>
                </a:solidFill>
              </a:rPr>
              <a:t>Sensitivity</a:t>
            </a:r>
            <a:r>
              <a:rPr lang="en-US" sz="2400" dirty="0"/>
              <a:t>: you can detect tiny changes to metrics</a:t>
            </a:r>
          </a:p>
          <a:p>
            <a:pPr lvl="1"/>
            <a:r>
              <a:rPr lang="en-US" sz="2400" dirty="0"/>
              <a:t>Detect </a:t>
            </a:r>
            <a:r>
              <a:rPr lang="en-US" sz="2400" dirty="0">
                <a:solidFill>
                  <a:srgbClr val="92D050"/>
                </a:solidFill>
              </a:rPr>
              <a:t>unexpected consequences</a:t>
            </a:r>
          </a:p>
          <a:p>
            <a:endParaRPr lang="en-US" sz="2800" dirty="0"/>
          </a:p>
          <a:p>
            <a:endParaRPr lang="en-US" sz="2800" dirty="0">
              <a:solidFill>
                <a:srgbClr val="92D050"/>
              </a:solidFill>
            </a:endParaRPr>
          </a:p>
          <a:p>
            <a:endParaRPr lang="en-US" dirty="0"/>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10</a:t>
            </a:fld>
            <a:endParaRPr lang="en-US" dirty="0"/>
          </a:p>
        </p:txBody>
      </p:sp>
    </p:spTree>
    <p:extLst>
      <p:ext uri="{BB962C8B-B14F-4D97-AF65-F5344CB8AC3E}">
        <p14:creationId xmlns:p14="http://schemas.microsoft.com/office/powerpoint/2010/main" val="1294055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Sensitivity!</a:t>
            </a:r>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11</a:t>
            </a:fld>
            <a:endParaRPr lang="en-US" dirty="0"/>
          </a:p>
        </p:txBody>
      </p:sp>
      <p:graphicFrame>
        <p:nvGraphicFramePr>
          <p:cNvPr id="8" name="Chart 7">
            <a:extLst>
              <a:ext uri="{FF2B5EF4-FFF2-40B4-BE49-F238E27FC236}">
                <a16:creationId xmlns:a16="http://schemas.microsoft.com/office/drawing/2014/main" id="{15E0FF46-AE40-467B-A744-0082602FD07F}"/>
              </a:ext>
            </a:extLst>
          </p:cNvPr>
          <p:cNvGraphicFramePr>
            <a:graphicFrameLocks/>
          </p:cNvGraphicFramePr>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9" name="Content Placeholder 8"/>
          <p:cNvSpPr>
            <a:spLocks noGrp="1"/>
          </p:cNvSpPr>
          <p:nvPr>
            <p:ph idx="1"/>
          </p:nvPr>
        </p:nvSpPr>
        <p:spPr/>
        <p:txBody>
          <a:bodyPr/>
          <a:lstStyle/>
          <a:p>
            <a:r>
              <a:rPr lang="en-US" dirty="0"/>
              <a:t>Time-To-Success is a key metric for Bing</a:t>
            </a:r>
            <a:br>
              <a:rPr lang="en-US" dirty="0"/>
            </a:br>
            <a:r>
              <a:rPr lang="en-US" dirty="0"/>
              <a:t>(Time from query to a click with no </a:t>
            </a:r>
            <a:r>
              <a:rPr lang="en-US" dirty="0" err="1"/>
              <a:t>quickback</a:t>
            </a:r>
            <a:r>
              <a:rPr lang="en-US" dirty="0"/>
              <a:t>.)</a:t>
            </a:r>
          </a:p>
          <a:p>
            <a:r>
              <a:rPr lang="en-US" dirty="0"/>
              <a:t>If you ran version A, then launched a change B</a:t>
            </a:r>
            <a:br>
              <a:rPr lang="en-US" dirty="0"/>
            </a:br>
            <a:r>
              <a:rPr lang="en-US" dirty="0"/>
              <a:t>on 6/11/2017, could you say if it was good/bad?</a:t>
            </a:r>
          </a:p>
          <a:p>
            <a:r>
              <a:rPr lang="en-US" dirty="0"/>
              <a:t>But this was a controlled experiment</a:t>
            </a:r>
          </a:p>
          <a:p>
            <a:r>
              <a:rPr lang="en-US" dirty="0"/>
              <a:t>Treatment improved the metric by 0.32%</a:t>
            </a:r>
          </a:p>
          <a:p>
            <a:r>
              <a:rPr lang="en-US" dirty="0"/>
              <a:t>Could it be noise?  Unlikely, p-value is 0.003</a:t>
            </a:r>
            <a:br>
              <a:rPr lang="en-US" dirty="0"/>
            </a:br>
            <a:r>
              <a:rPr lang="en-US" dirty="0"/>
              <a:t>If there was no difference, the probability of</a:t>
            </a:r>
            <a:br>
              <a:rPr lang="en-US" dirty="0"/>
            </a:br>
            <a:r>
              <a:rPr lang="en-US" dirty="0"/>
              <a:t>observing such as change (or more extreme)</a:t>
            </a:r>
            <a:br>
              <a:rPr lang="en-US" dirty="0"/>
            </a:br>
            <a:r>
              <a:rPr lang="en-US" dirty="0"/>
              <a:t>is 0.003.  Below 0.05 we consider stat-sig</a:t>
            </a:r>
          </a:p>
          <a:p>
            <a:r>
              <a:rPr lang="en-US" dirty="0"/>
              <a:t>Graph of both control/treatment (lower is better)</a:t>
            </a:r>
          </a:p>
        </p:txBody>
      </p:sp>
      <p:pic>
        <p:nvPicPr>
          <p:cNvPr id="11" name="Picture 10"/>
          <p:cNvPicPr>
            <a:picLocks noChangeAspect="1"/>
          </p:cNvPicPr>
          <p:nvPr/>
        </p:nvPicPr>
        <p:blipFill>
          <a:blip r:embed="rId4"/>
          <a:stretch>
            <a:fillRect/>
          </a:stretch>
        </p:blipFill>
        <p:spPr>
          <a:xfrm>
            <a:off x="7340187" y="265947"/>
            <a:ext cx="4584589" cy="2755631"/>
          </a:xfrm>
          <a:prstGeom prst="rect">
            <a:avLst/>
          </a:prstGeom>
        </p:spPr>
      </p:pic>
      <p:pic>
        <p:nvPicPr>
          <p:cNvPr id="13" name="Picture 12"/>
          <p:cNvPicPr>
            <a:picLocks noChangeAspect="1"/>
          </p:cNvPicPr>
          <p:nvPr/>
        </p:nvPicPr>
        <p:blipFill>
          <a:blip r:embed="rId5"/>
          <a:stretch>
            <a:fillRect/>
          </a:stretch>
        </p:blipFill>
        <p:spPr>
          <a:xfrm>
            <a:off x="7359226" y="3286856"/>
            <a:ext cx="4584589" cy="2755631"/>
          </a:xfrm>
          <a:prstGeom prst="rect">
            <a:avLst/>
          </a:prstGeom>
        </p:spPr>
      </p:pic>
    </p:spTree>
    <p:extLst>
      <p:ext uri="{BB962C8B-B14F-4D97-AF65-F5344CB8AC3E}">
        <p14:creationId xmlns:p14="http://schemas.microsoft.com/office/powerpoint/2010/main" val="397878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Sensitivity Important?</a:t>
            </a:r>
          </a:p>
        </p:txBody>
      </p:sp>
      <p:sp>
        <p:nvSpPr>
          <p:cNvPr id="3" name="Content Placeholder 2"/>
          <p:cNvSpPr>
            <a:spLocks noGrp="1"/>
          </p:cNvSpPr>
          <p:nvPr>
            <p:ph idx="1"/>
          </p:nvPr>
        </p:nvSpPr>
        <p:spPr/>
        <p:txBody>
          <a:bodyPr>
            <a:normAutofit lnSpcReduction="10000"/>
          </a:bodyPr>
          <a:lstStyle/>
          <a:p>
            <a:r>
              <a:rPr lang="en-US" sz="3200" dirty="0"/>
              <a:t>Many metrics are hard to improve</a:t>
            </a:r>
          </a:p>
          <a:p>
            <a:r>
              <a:rPr lang="en-US" sz="3200" dirty="0"/>
              <a:t>Early alerting: quickly determine that something is wrong</a:t>
            </a:r>
          </a:p>
          <a:p>
            <a:r>
              <a:rPr lang="en-US" sz="3200" dirty="0"/>
              <a:t>Small degradations could accumulate</a:t>
            </a:r>
          </a:p>
          <a:p>
            <a:pPr lvl="1"/>
            <a:r>
              <a:rPr lang="en-US" sz="2800" dirty="0"/>
              <a:t> To understand the importance of performance,</a:t>
            </a:r>
            <a:br>
              <a:rPr lang="en-US" sz="2800" dirty="0"/>
            </a:br>
            <a:r>
              <a:rPr lang="en-US" sz="2800" dirty="0"/>
              <a:t> we slowed Bing server in a controlled experiment</a:t>
            </a:r>
          </a:p>
          <a:p>
            <a:pPr lvl="1"/>
            <a:r>
              <a:rPr lang="en-US" sz="2800" dirty="0"/>
              <a:t> One of the key insights: </a:t>
            </a:r>
          </a:p>
          <a:p>
            <a:pPr marL="749808" lvl="4" indent="0">
              <a:buNone/>
            </a:pPr>
            <a:r>
              <a:rPr lang="en-US" sz="2600" i="1" dirty="0">
                <a:solidFill>
                  <a:schemeClr val="tx2">
                    <a:lumMod val="75000"/>
                  </a:schemeClr>
                </a:solidFill>
              </a:rPr>
              <a:t>An engineer that improves server performance by 4msec </a:t>
            </a:r>
            <a:br>
              <a:rPr lang="en-US" sz="2600" i="1" dirty="0">
                <a:solidFill>
                  <a:schemeClr val="tx2">
                    <a:lumMod val="75000"/>
                  </a:schemeClr>
                </a:solidFill>
              </a:rPr>
            </a:br>
            <a:r>
              <a:rPr lang="en-US" sz="2600" i="1" dirty="0">
                <a:solidFill>
                  <a:schemeClr val="tx2">
                    <a:lumMod val="75000"/>
                  </a:schemeClr>
                </a:solidFill>
              </a:rPr>
              <a:t>more than pays for his/her fully-loaded annual costs</a:t>
            </a:r>
            <a:endParaRPr lang="en-US" sz="3200" dirty="0"/>
          </a:p>
          <a:p>
            <a:pPr lvl="1"/>
            <a:r>
              <a:rPr lang="en-US" sz="2800" dirty="0"/>
              <a:t> Features cannot ship if they degrade performance by a few msec unexpectedly</a:t>
            </a:r>
          </a:p>
          <a:p>
            <a:pPr marL="201168" lvl="1" indent="0">
              <a:buNone/>
            </a:pPr>
            <a:endParaRPr lang="en-US" sz="2800" dirty="0"/>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12</a:t>
            </a:fld>
            <a:endParaRPr lang="en-US" dirty="0"/>
          </a:p>
        </p:txBody>
      </p:sp>
    </p:spTree>
    <p:extLst>
      <p:ext uri="{BB962C8B-B14F-4D97-AF65-F5344CB8AC3E}">
        <p14:creationId xmlns:p14="http://schemas.microsoft.com/office/powerpoint/2010/main" val="16665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 Unexpected Consequences</a:t>
            </a:r>
          </a:p>
        </p:txBody>
      </p:sp>
      <p:sp>
        <p:nvSpPr>
          <p:cNvPr id="3" name="Content Placeholder 2"/>
          <p:cNvSpPr>
            <a:spLocks noGrp="1"/>
          </p:cNvSpPr>
          <p:nvPr>
            <p:ph idx="1"/>
          </p:nvPr>
        </p:nvSpPr>
        <p:spPr/>
        <p:txBody>
          <a:bodyPr>
            <a:normAutofit lnSpcReduction="10000"/>
          </a:bodyPr>
          <a:lstStyle/>
          <a:p>
            <a:r>
              <a:rPr lang="en-US" sz="3200" dirty="0"/>
              <a:t>It is common for a change to have unexpected consequences</a:t>
            </a:r>
          </a:p>
          <a:p>
            <a:r>
              <a:rPr lang="en-US" sz="3200" dirty="0"/>
              <a:t>Example, Bing has a related search block</a:t>
            </a:r>
          </a:p>
          <a:p>
            <a:endParaRPr lang="en-US" dirty="0"/>
          </a:p>
          <a:p>
            <a:r>
              <a:rPr lang="en-US" dirty="0"/>
              <a:t> </a:t>
            </a:r>
            <a:r>
              <a:rPr lang="en-US" sz="3200" dirty="0"/>
              <a:t>A small change to the block (say bolding of terms)</a:t>
            </a:r>
          </a:p>
          <a:p>
            <a:pPr lvl="1"/>
            <a:r>
              <a:rPr lang="en-US" sz="2800" dirty="0"/>
              <a:t> Changes the click rate to the block (intended effect)</a:t>
            </a:r>
          </a:p>
          <a:p>
            <a:pPr lvl="1"/>
            <a:r>
              <a:rPr lang="en-US" sz="2800" dirty="0"/>
              <a:t> But that causes the distribution of queries to change</a:t>
            </a:r>
          </a:p>
          <a:p>
            <a:pPr lvl="1"/>
            <a:r>
              <a:rPr lang="en-US" sz="2800" dirty="0"/>
              <a:t> And some queries monetize better/worse than others, so revenue is impacted</a:t>
            </a:r>
          </a:p>
          <a:p>
            <a:r>
              <a:rPr lang="en-US" sz="3200" dirty="0"/>
              <a:t>A typical Bing scorecard has 2,000+ metrics, so that when something unexpected changes, it will be highlighted</a:t>
            </a:r>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13</a:t>
            </a:fld>
            <a:endParaRPr lang="en-US" dirty="0"/>
          </a:p>
        </p:txBody>
      </p:sp>
      <p:pic>
        <p:nvPicPr>
          <p:cNvPr id="6" name="Picture 5"/>
          <p:cNvPicPr>
            <a:picLocks noChangeAspect="1"/>
          </p:cNvPicPr>
          <p:nvPr/>
        </p:nvPicPr>
        <p:blipFill>
          <a:blip r:embed="rId3"/>
          <a:stretch>
            <a:fillRect/>
          </a:stretch>
        </p:blipFill>
        <p:spPr>
          <a:xfrm>
            <a:off x="9229906" y="1777959"/>
            <a:ext cx="2876190" cy="1285714"/>
          </a:xfrm>
          <a:prstGeom prst="rect">
            <a:avLst/>
          </a:prstGeom>
        </p:spPr>
      </p:pic>
    </p:spTree>
    <p:extLst>
      <p:ext uri="{BB962C8B-B14F-4D97-AF65-F5344CB8AC3E}">
        <p14:creationId xmlns:p14="http://schemas.microsoft.com/office/powerpoint/2010/main" val="42324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Examples</a:t>
            </a:r>
          </a:p>
        </p:txBody>
      </p:sp>
      <p:sp>
        <p:nvSpPr>
          <p:cNvPr id="3" name="Text Placeholder 2"/>
          <p:cNvSpPr>
            <a:spLocks noGrp="1"/>
          </p:cNvSpPr>
          <p:nvPr>
            <p:ph idx="1"/>
          </p:nvPr>
        </p:nvSpPr>
        <p:spPr>
          <a:xfrm>
            <a:off x="527930" y="1191490"/>
            <a:ext cx="11376237" cy="4999989"/>
          </a:xfrm>
        </p:spPr>
        <p:txBody>
          <a:bodyPr>
            <a:normAutofit fontScale="92500" lnSpcReduction="20000"/>
          </a:bodyPr>
          <a:lstStyle/>
          <a:p>
            <a:r>
              <a:rPr lang="en-US" sz="2800" dirty="0"/>
              <a:t>Three experiments that ran at Microsoft</a:t>
            </a:r>
          </a:p>
          <a:p>
            <a:r>
              <a:rPr lang="en-US" sz="2800" dirty="0"/>
              <a:t>Each provides interesting lessons</a:t>
            </a:r>
          </a:p>
          <a:p>
            <a:r>
              <a:rPr lang="en-US" sz="2800" dirty="0"/>
              <a:t>All had enough users for statistical validity</a:t>
            </a:r>
          </a:p>
          <a:p>
            <a:r>
              <a:rPr lang="en-US" sz="2800" dirty="0"/>
              <a:t>For each experiment, we provide the OEC, the Overall Evaluation Criterion</a:t>
            </a:r>
          </a:p>
          <a:p>
            <a:pPr lvl="1"/>
            <a:r>
              <a:rPr lang="en-US" dirty="0"/>
              <a:t>This is the criterion to determine which variant is the winner</a:t>
            </a:r>
          </a:p>
          <a:p>
            <a:r>
              <a:rPr lang="en-US" sz="2800" dirty="0"/>
              <a:t>Let’s see how many you get right </a:t>
            </a:r>
            <a:endParaRPr lang="en-US" sz="2800" dirty="0">
              <a:solidFill>
                <a:srgbClr val="00B050"/>
              </a:solidFill>
            </a:endParaRPr>
          </a:p>
          <a:p>
            <a:pPr lvl="1"/>
            <a:r>
              <a:rPr lang="en-US" sz="2400" dirty="0"/>
              <a:t>Everyone please stand up</a:t>
            </a:r>
          </a:p>
          <a:p>
            <a:pPr lvl="1"/>
            <a:r>
              <a:rPr lang="en-US" sz="2400" dirty="0"/>
              <a:t>You will be given three options and you will answer by raising you left hand, right hand, or leave both hand down (details per example)</a:t>
            </a:r>
          </a:p>
          <a:p>
            <a:pPr lvl="1"/>
            <a:r>
              <a:rPr lang="en-US" sz="2400" dirty="0"/>
              <a:t>If you get it wrong, please sit down</a:t>
            </a:r>
            <a:endParaRPr lang="en-US" sz="2000" dirty="0"/>
          </a:p>
          <a:p>
            <a:r>
              <a:rPr lang="en-US" sz="2600" dirty="0"/>
              <a:t>Since there are 3 choices for each question, random guessing implies</a:t>
            </a:r>
            <a:br>
              <a:rPr lang="en-US" sz="2600" dirty="0"/>
            </a:br>
            <a:r>
              <a:rPr lang="en-US" sz="2600" dirty="0"/>
              <a:t>100%/3^3 =~ 4% will get all three questions right.  </a:t>
            </a:r>
            <a:br>
              <a:rPr lang="en-US" sz="2600" dirty="0"/>
            </a:br>
            <a:r>
              <a:rPr lang="en-US" sz="2600" dirty="0"/>
              <a:t>Let’s see how much better than random we can get in this room</a:t>
            </a:r>
          </a:p>
          <a:p>
            <a:pPr>
              <a:buNone/>
            </a:pPr>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a:xfrm>
            <a:off x="11479399" y="0"/>
            <a:ext cx="711015" cy="304800"/>
          </a:xfrm>
          <a:prstGeom prst="rect">
            <a:avLst/>
          </a:prstGeom>
        </p:spPr>
        <p:txBody>
          <a:bodyPr/>
          <a:lstStyle/>
          <a:p>
            <a:pPr>
              <a:defRPr/>
            </a:pPr>
            <a:fld id="{B769C7A8-215E-4810-9B51-83186F3FC83D}" type="slidenum">
              <a:rPr lang="en-US" smtClean="0"/>
              <a:pPr>
                <a:defRPr/>
              </a:pPr>
              <a:t>14</a:t>
            </a:fld>
            <a:endParaRPr lang="en-US"/>
          </a:p>
        </p:txBody>
      </p:sp>
    </p:spTree>
    <p:extLst>
      <p:ext uri="{BB962C8B-B14F-4D97-AF65-F5344CB8AC3E}">
        <p14:creationId xmlns:p14="http://schemas.microsoft.com/office/powerpoint/2010/main" val="890941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2000"/>
                                        <p:tgtEl>
                                          <p:spTgt spid="3">
                                            <p:txEl>
                                              <p:pRg st="3" end="3"/>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fade">
                                      <p:cBhvr>
                                        <p:cTn id="15" dur="20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fade">
                                      <p:cBhvr>
                                        <p:cTn id="20" dur="2000"/>
                                        <p:tgtEl>
                                          <p:spTgt spid="3">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20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20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2000"/>
                                        <p:tgtEl>
                                          <p:spTgt spid="3">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20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823929"/>
            <a:ext cx="118872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75000"/>
                    <a:lumOff val="25000"/>
                  </a:schemeClr>
                </a:solidFill>
              </a:rPr>
              <a:t>The search box is in the lower left part of the taskbar for most of the 500M machines running Windows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75000"/>
                    <a:lumOff val="25000"/>
                  </a:schemeClr>
                </a:solidFill>
              </a:rPr>
              <a:t>Here are two variants: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sz="2400" dirty="0">
                <a:solidFill>
                  <a:schemeClr val="tx1">
                    <a:lumMod val="75000"/>
                    <a:lumOff val="25000"/>
                  </a:schemeClr>
                </a:solidFill>
              </a:rPr>
            </a:br>
            <a:endParaRPr lang="en-US" sz="24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75000"/>
                    <a:lumOff val="25000"/>
                  </a:schemeClr>
                </a:solidFill>
              </a:rPr>
              <a:t>OEC (Overall Evaluation Criterion): user engagement--more searches (and thus Bing revenue)</a:t>
            </a:r>
          </a:p>
          <a:p>
            <a:pPr marR="0" lvl="0" algn="l" defTabSz="914400" rtl="0" eaLnBrk="1" fontAlgn="auto" latinLnBrk="0" hangingPunct="1">
              <a:lnSpc>
                <a:spcPct val="100000"/>
              </a:lnSpc>
              <a:spcBef>
                <a:spcPts val="0"/>
              </a:spcBef>
              <a:spcAft>
                <a:spcPts val="0"/>
              </a:spcAft>
              <a:buClrTx/>
              <a:buSzTx/>
              <a:tabLst/>
              <a:defRPr/>
            </a:pPr>
            <a:endParaRPr lang="en-US" sz="2400" dirty="0">
              <a:solidFill>
                <a:schemeClr val="tx1">
                  <a:lumMod val="75000"/>
                  <a:lumOff val="25000"/>
                </a:schemeClr>
              </a:solidFill>
            </a:endParaRPr>
          </a:p>
        </p:txBody>
      </p:sp>
      <p:sp>
        <p:nvSpPr>
          <p:cNvPr id="2" name="Title 1"/>
          <p:cNvSpPr>
            <a:spLocks noGrp="1"/>
          </p:cNvSpPr>
          <p:nvPr>
            <p:ph type="title"/>
          </p:nvPr>
        </p:nvSpPr>
        <p:spPr>
          <a:xfrm>
            <a:off x="20320" y="76200"/>
            <a:ext cx="10707689" cy="609600"/>
          </a:xfrm>
        </p:spPr>
        <p:txBody>
          <a:bodyPr>
            <a:normAutofit fontScale="90000"/>
          </a:bodyPr>
          <a:lstStyle/>
          <a:p>
            <a:r>
              <a:rPr lang="en-US" b="1" dirty="0"/>
              <a:t>Windows Search Box</a:t>
            </a:r>
          </a:p>
        </p:txBody>
      </p:sp>
      <p:sp>
        <p:nvSpPr>
          <p:cNvPr id="15" name="Rectangle 14"/>
          <p:cNvSpPr>
            <a:spLocks noChangeArrowheads="1"/>
          </p:cNvSpPr>
          <p:nvPr/>
        </p:nvSpPr>
        <p:spPr bwMode="auto">
          <a:xfrm>
            <a:off x="3175" y="5876620"/>
            <a:ext cx="12188825" cy="1015663"/>
          </a:xfrm>
          <a:prstGeom prst="rect">
            <a:avLst/>
          </a:prstGeom>
          <a:solidFill>
            <a:srgbClr val="7030A0"/>
          </a:solidFill>
          <a:ln w="9525">
            <a:noFill/>
            <a:miter lim="800000"/>
            <a:headEnd/>
            <a:tailEnd/>
          </a:ln>
        </p:spPr>
        <p:txBody>
          <a:bodyPr wrap="square">
            <a:spAutoFit/>
          </a:bodyPr>
          <a:lstStyle/>
          <a:p>
            <a:pPr marL="171450" indent="-171450" algn="l" eaLnBrk="0" hangingPunct="0">
              <a:buFont typeface="Arial" pitchFamily="34" charset="0"/>
              <a:buChar char="•"/>
            </a:pPr>
            <a:r>
              <a:rPr lang="en-US" sz="2000" dirty="0"/>
              <a:t>Raise your left hand if you think the Left version wins (stat-sig)</a:t>
            </a:r>
          </a:p>
          <a:p>
            <a:pPr marL="171450" indent="-171450" algn="l" eaLnBrk="0" hangingPunct="0">
              <a:buFont typeface="Arial" pitchFamily="34" charset="0"/>
              <a:buChar char="•"/>
            </a:pPr>
            <a:r>
              <a:rPr lang="en-US" sz="2000" dirty="0"/>
              <a:t>Raise your right hand if you think the Right version wins (stat-sig)</a:t>
            </a:r>
          </a:p>
          <a:p>
            <a:pPr marL="171450" indent="-171450" eaLnBrk="0" hangingPunct="0">
              <a:buFont typeface="Arial" pitchFamily="34" charset="0"/>
              <a:buChar char="•"/>
            </a:pPr>
            <a:r>
              <a:rPr lang="en-US" sz="2000" dirty="0"/>
              <a:t>Don’t raise your hand if they are the about the same</a:t>
            </a:r>
          </a:p>
        </p:txBody>
      </p:sp>
      <p:grpSp>
        <p:nvGrpSpPr>
          <p:cNvPr id="9" name="Group 8"/>
          <p:cNvGrpSpPr/>
          <p:nvPr/>
        </p:nvGrpSpPr>
        <p:grpSpPr>
          <a:xfrm>
            <a:off x="6097587" y="2522980"/>
            <a:ext cx="4730744" cy="819561"/>
            <a:chOff x="6097587" y="2522980"/>
            <a:chExt cx="4730744" cy="819561"/>
          </a:xfrm>
        </p:grpSpPr>
        <p:sp>
          <p:nvSpPr>
            <p:cNvPr id="20" name="Rectangle 19"/>
            <p:cNvSpPr/>
            <p:nvPr/>
          </p:nvSpPr>
          <p:spPr>
            <a:xfrm>
              <a:off x="6097587" y="2522980"/>
              <a:ext cx="4730744" cy="8195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Type here to 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724" y="2654909"/>
              <a:ext cx="4479285" cy="6023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67596" y="2534671"/>
            <a:ext cx="4730744" cy="819561"/>
            <a:chOff x="967596" y="2534671"/>
            <a:chExt cx="4730744" cy="819561"/>
          </a:xfrm>
        </p:grpSpPr>
        <p:sp>
          <p:nvSpPr>
            <p:cNvPr id="3" name="Rectangle 2"/>
            <p:cNvSpPr/>
            <p:nvPr/>
          </p:nvSpPr>
          <p:spPr>
            <a:xfrm>
              <a:off x="967596" y="2534671"/>
              <a:ext cx="4730744" cy="8195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Search the web &amp; Windows"/>
            <p:cNvPicPr>
              <a:picLocks noChangeAspect="1" noChangeArrowheads="1"/>
            </p:cNvPicPr>
            <p:nvPr/>
          </p:nvPicPr>
          <p:blipFill>
            <a:blip r:embed="rId4">
              <a:extLst>
                <a:ext uri="{28A0092B-C50C-407E-A947-70E740481C1C}">
                  <a14:useLocalDpi xmlns:a14="http://schemas.microsoft.com/office/drawing/2010/main" val="0"/>
                </a:ext>
              </a:extLst>
            </a:blip>
            <a:srcRect t="25040"/>
            <a:stretch>
              <a:fillRect/>
            </a:stretch>
          </p:blipFill>
          <p:spPr bwMode="auto">
            <a:xfrm>
              <a:off x="1082983" y="2648717"/>
              <a:ext cx="4499969" cy="5914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4456560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846601"/>
            <a:ext cx="11887200" cy="523220"/>
          </a:xfrm>
          <a:prstGeom prst="rect">
            <a:avLst/>
          </a:prstGeom>
          <a:noFill/>
        </p:spPr>
        <p:txBody>
          <a:bodyPr wrap="square" rtlCol="0">
            <a:spAutoFit/>
          </a:bodyPr>
          <a:lstStyle/>
          <a:p>
            <a:pPr marL="342900" lvl="0" indent="-342900" defTabSz="914400">
              <a:buFont typeface="Arial" panose="020B0604020202020204" pitchFamily="34" charset="0"/>
              <a:buChar char="•"/>
              <a:defRPr/>
            </a:pPr>
            <a:r>
              <a:rPr lang="en-US" sz="2800" dirty="0">
                <a:solidFill>
                  <a:schemeClr val="tx1">
                    <a:lumMod val="75000"/>
                    <a:lumOff val="25000"/>
                  </a:schemeClr>
                </a:solidFill>
              </a:rPr>
              <a:t>Intentionally left blank</a:t>
            </a:r>
          </a:p>
        </p:txBody>
      </p:sp>
      <p:sp>
        <p:nvSpPr>
          <p:cNvPr id="2" name="Title 1"/>
          <p:cNvSpPr>
            <a:spLocks noGrp="1"/>
          </p:cNvSpPr>
          <p:nvPr>
            <p:ph type="title"/>
          </p:nvPr>
        </p:nvSpPr>
        <p:spPr>
          <a:xfrm>
            <a:off x="20320" y="76200"/>
            <a:ext cx="10707689" cy="609600"/>
          </a:xfrm>
        </p:spPr>
        <p:txBody>
          <a:bodyPr>
            <a:normAutofit fontScale="90000"/>
          </a:bodyPr>
          <a:lstStyle/>
          <a:p>
            <a:r>
              <a:rPr lang="en-US" b="1" dirty="0"/>
              <a:t>Windows Search Box (</a:t>
            </a:r>
            <a:r>
              <a:rPr lang="en-US" b="1" dirty="0" err="1"/>
              <a:t>cont</a:t>
            </a:r>
            <a:r>
              <a:rPr lang="en-US" b="1" dirty="0"/>
              <a:t>)</a:t>
            </a:r>
          </a:p>
        </p:txBody>
      </p:sp>
    </p:spTree>
    <p:extLst>
      <p:ext uri="{BB962C8B-B14F-4D97-AF65-F5344CB8AC3E}">
        <p14:creationId xmlns:p14="http://schemas.microsoft.com/office/powerpoint/2010/main" val="18766003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5721481" cy="1032964"/>
          </a:xfrm>
        </p:spPr>
        <p:txBody>
          <a:bodyPr>
            <a:normAutofit fontScale="90000"/>
          </a:bodyPr>
          <a:lstStyle/>
          <a:p>
            <a:r>
              <a:rPr lang="en-US" dirty="0"/>
              <a:t>Example 2:</a:t>
            </a:r>
            <a:br>
              <a:rPr lang="en-US" dirty="0"/>
            </a:br>
            <a:r>
              <a:rPr lang="en-US" dirty="0"/>
              <a:t>SERP Truncation</a:t>
            </a:r>
          </a:p>
        </p:txBody>
      </p:sp>
      <p:sp>
        <p:nvSpPr>
          <p:cNvPr id="3" name="Content Placeholder 2"/>
          <p:cNvSpPr>
            <a:spLocks noGrp="1"/>
          </p:cNvSpPr>
          <p:nvPr>
            <p:ph idx="1"/>
          </p:nvPr>
        </p:nvSpPr>
        <p:spPr>
          <a:xfrm>
            <a:off x="349795" y="1410410"/>
            <a:ext cx="6654120" cy="4725068"/>
          </a:xfrm>
        </p:spPr>
        <p:txBody>
          <a:bodyPr/>
          <a:lstStyle/>
          <a:p>
            <a:r>
              <a:rPr lang="en-US" dirty="0"/>
              <a:t>SERP is a </a:t>
            </a:r>
            <a:r>
              <a:rPr lang="en-US" u="sng" dirty="0"/>
              <a:t>S</a:t>
            </a:r>
            <a:r>
              <a:rPr lang="en-US" dirty="0"/>
              <a:t>earch </a:t>
            </a:r>
            <a:r>
              <a:rPr lang="en-US" u="sng" dirty="0"/>
              <a:t>E</a:t>
            </a:r>
            <a:r>
              <a:rPr lang="en-US" dirty="0"/>
              <a:t>ngine </a:t>
            </a:r>
            <a:r>
              <a:rPr lang="en-US" u="sng" dirty="0"/>
              <a:t>R</a:t>
            </a:r>
            <a:r>
              <a:rPr lang="en-US" dirty="0"/>
              <a:t>esult </a:t>
            </a:r>
            <a:r>
              <a:rPr lang="en-US" u="sng" dirty="0"/>
              <a:t>P</a:t>
            </a:r>
            <a:r>
              <a:rPr lang="en-US" dirty="0"/>
              <a:t>age</a:t>
            </a:r>
            <a:br>
              <a:rPr lang="en-US" dirty="0"/>
            </a:br>
            <a:r>
              <a:rPr lang="en-US" dirty="0"/>
              <a:t>(shown on the right)</a:t>
            </a:r>
          </a:p>
          <a:p>
            <a:r>
              <a:rPr lang="en-US" dirty="0"/>
              <a:t>OEC: Clickthrough Rate on 1</a:t>
            </a:r>
            <a:r>
              <a:rPr lang="en-US" baseline="30000" dirty="0"/>
              <a:t>st</a:t>
            </a:r>
            <a:r>
              <a:rPr lang="en-US" dirty="0"/>
              <a:t> SERP per query</a:t>
            </a:r>
            <a:br>
              <a:rPr lang="en-US" dirty="0"/>
            </a:br>
            <a:r>
              <a:rPr lang="en-US" dirty="0"/>
              <a:t>(ignore issues with click/back, page 2, etc.)</a:t>
            </a:r>
          </a:p>
          <a:p>
            <a:r>
              <a:rPr lang="en-US" dirty="0"/>
              <a:t>Version A: show 10 algorithmic results</a:t>
            </a:r>
          </a:p>
          <a:p>
            <a:r>
              <a:rPr lang="en-US" dirty="0"/>
              <a:t>Version B: show 8 algorithmic results by removing the last two results</a:t>
            </a:r>
          </a:p>
          <a:p>
            <a:r>
              <a:rPr lang="en-US" dirty="0"/>
              <a:t>All else same: task pane, ads, related searches, etc.</a:t>
            </a:r>
          </a:p>
          <a:p>
            <a:r>
              <a:rPr lang="en-US" dirty="0"/>
              <a:t>Version B is slightly faster (fewer results means </a:t>
            </a:r>
            <a:br>
              <a:rPr lang="en-US" dirty="0"/>
            </a:br>
            <a:r>
              <a:rPr lang="en-US" dirty="0"/>
              <a:t>less HTML, but server-side computed same set)</a:t>
            </a:r>
          </a:p>
        </p:txBody>
      </p:sp>
      <p:sp>
        <p:nvSpPr>
          <p:cNvPr id="5" name="Slide Number Placeholder 4"/>
          <p:cNvSpPr>
            <a:spLocks noGrp="1"/>
          </p:cNvSpPr>
          <p:nvPr>
            <p:ph type="sldNum" sz="quarter" idx="12"/>
          </p:nvPr>
        </p:nvSpPr>
        <p:spPr/>
        <p:txBody>
          <a:bodyPr/>
          <a:lstStyle/>
          <a:p>
            <a:fld id="{629637A9-119A-49DA-BD12-AAC58B377D80}" type="slidenum">
              <a:rPr lang="en-US" smtClean="0"/>
              <a:pPr/>
              <a:t>17</a:t>
            </a:fld>
            <a:endParaRPr lang="en-US" dirty="0"/>
          </a:p>
        </p:txBody>
      </p:sp>
      <p:pic>
        <p:nvPicPr>
          <p:cNvPr id="7" name="Picture 6"/>
          <p:cNvPicPr>
            <a:picLocks noChangeAspect="1"/>
          </p:cNvPicPr>
          <p:nvPr/>
        </p:nvPicPr>
        <p:blipFill rotWithShape="1">
          <a:blip r:embed="rId3"/>
          <a:srcRect r="5462" b="9788"/>
          <a:stretch/>
        </p:blipFill>
        <p:spPr>
          <a:xfrm>
            <a:off x="7340927" y="1"/>
            <a:ext cx="4851073" cy="5876620"/>
          </a:xfrm>
          <a:prstGeom prst="rect">
            <a:avLst/>
          </a:prstGeom>
        </p:spPr>
      </p:pic>
      <p:sp>
        <p:nvSpPr>
          <p:cNvPr id="8" name="Rectangle 7"/>
          <p:cNvSpPr>
            <a:spLocks noChangeArrowheads="1"/>
          </p:cNvSpPr>
          <p:nvPr/>
        </p:nvSpPr>
        <p:spPr bwMode="auto">
          <a:xfrm>
            <a:off x="0" y="5876621"/>
            <a:ext cx="12188825" cy="1015663"/>
          </a:xfrm>
          <a:prstGeom prst="rect">
            <a:avLst/>
          </a:prstGeom>
          <a:solidFill>
            <a:srgbClr val="7030A0"/>
          </a:solidFill>
          <a:ln w="9525">
            <a:noFill/>
            <a:miter lim="800000"/>
            <a:headEnd/>
            <a:tailEnd/>
          </a:ln>
        </p:spPr>
        <p:txBody>
          <a:bodyPr wrap="square">
            <a:spAutoFit/>
          </a:bodyPr>
          <a:lstStyle/>
          <a:p>
            <a:pPr marL="171450" indent="-171450" algn="l" eaLnBrk="0" hangingPunct="0">
              <a:buFont typeface="Arial" pitchFamily="34" charset="0"/>
              <a:buChar char="•"/>
            </a:pPr>
            <a:r>
              <a:rPr lang="en-US" sz="2000" dirty="0"/>
              <a:t>Raise your left hand if you think A Wins (10 results)</a:t>
            </a:r>
          </a:p>
          <a:p>
            <a:pPr marL="171450" indent="-171450" algn="l" eaLnBrk="0" hangingPunct="0">
              <a:buFont typeface="Arial" pitchFamily="34" charset="0"/>
              <a:buChar char="•"/>
            </a:pPr>
            <a:r>
              <a:rPr lang="en-US" sz="2000" dirty="0"/>
              <a:t>Raise your right hand if you think B Wins (8 results)</a:t>
            </a:r>
          </a:p>
          <a:p>
            <a:pPr marL="171450" indent="-171450" algn="l" eaLnBrk="0" hangingPunct="0">
              <a:buFont typeface="Arial" pitchFamily="34" charset="0"/>
              <a:buChar char="•"/>
            </a:pPr>
            <a:r>
              <a:rPr lang="en-US" sz="2000" dirty="0"/>
              <a:t>Don’t raise your hand if they are the about the same</a:t>
            </a:r>
          </a:p>
        </p:txBody>
      </p:sp>
    </p:spTree>
    <p:extLst>
      <p:ext uri="{BB962C8B-B14F-4D97-AF65-F5344CB8AC3E}">
        <p14:creationId xmlns:p14="http://schemas.microsoft.com/office/powerpoint/2010/main" val="100753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SERP Truncation</a:t>
            </a:r>
          </a:p>
        </p:txBody>
      </p:sp>
      <p:sp>
        <p:nvSpPr>
          <p:cNvPr id="3" name="Content Placeholder 2"/>
          <p:cNvSpPr>
            <a:spLocks noGrp="1"/>
          </p:cNvSpPr>
          <p:nvPr>
            <p:ph idx="1"/>
          </p:nvPr>
        </p:nvSpPr>
        <p:spPr/>
        <p:txBody>
          <a:bodyPr/>
          <a:lstStyle/>
          <a:p>
            <a:r>
              <a:rPr lang="en-US" dirty="0"/>
              <a:t>Intentionally left blank</a:t>
            </a:r>
          </a:p>
          <a:p>
            <a:endParaRPr lang="en-US" dirty="0"/>
          </a:p>
          <a:p>
            <a:pPr marL="155448" lvl="1" indent="0">
              <a:buNone/>
            </a:pPr>
            <a:endParaRPr lang="en-US" dirty="0"/>
          </a:p>
        </p:txBody>
      </p:sp>
      <p:sp>
        <p:nvSpPr>
          <p:cNvPr id="7" name="Date Placeholder 6"/>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18</a:t>
            </a:fld>
            <a:endParaRPr lang="en-US" dirty="0"/>
          </a:p>
        </p:txBody>
      </p:sp>
    </p:spTree>
    <p:extLst>
      <p:ext uri="{BB962C8B-B14F-4D97-AF65-F5344CB8AC3E}">
        <p14:creationId xmlns:p14="http://schemas.microsoft.com/office/powerpoint/2010/main" val="142858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 Bing Ads with Site Links</a:t>
            </a:r>
          </a:p>
        </p:txBody>
      </p:sp>
      <p:sp>
        <p:nvSpPr>
          <p:cNvPr id="3" name="Content Placeholder 2"/>
          <p:cNvSpPr>
            <a:spLocks noGrp="1"/>
          </p:cNvSpPr>
          <p:nvPr>
            <p:ph idx="1"/>
          </p:nvPr>
        </p:nvSpPr>
        <p:spPr>
          <a:xfrm>
            <a:off x="622169" y="1527142"/>
            <a:ext cx="11227324" cy="4349478"/>
          </a:xfrm>
        </p:spPr>
        <p:txBody>
          <a:bodyPr>
            <a:normAutofit/>
          </a:bodyPr>
          <a:lstStyle/>
          <a:p>
            <a:r>
              <a:rPr lang="en-US" dirty="0"/>
              <a:t>Should Bing add “site links” to ads, which allow advertisers to offer several destinations on ads?</a:t>
            </a:r>
          </a:p>
          <a:p>
            <a:r>
              <a:rPr lang="en-US" dirty="0"/>
              <a:t>OEC: Revenue, ads constraint to same vertical pixels on </a:t>
            </a:r>
            <a:r>
              <a:rPr lang="en-US" dirty="0" err="1"/>
              <a:t>avg</a:t>
            </a:r>
            <a:endParaRPr lang="en-US" dirty="0"/>
          </a:p>
          <a:p>
            <a:endParaRPr lang="en-US" dirty="0"/>
          </a:p>
          <a:p>
            <a:endParaRPr lang="en-US" dirty="0"/>
          </a:p>
          <a:p>
            <a:pPr marL="0" indent="0">
              <a:buNone/>
            </a:pPr>
            <a:endParaRPr lang="en-US" dirty="0"/>
          </a:p>
          <a:p>
            <a:r>
              <a:rPr lang="en-US" dirty="0"/>
              <a:t>Pro adding: richer ads, users better informed where they land</a:t>
            </a:r>
          </a:p>
          <a:p>
            <a:r>
              <a:rPr lang="en-US" dirty="0"/>
              <a:t>Cons: Constraint means on average 4 “A” ads vs. 3 “B” ads</a:t>
            </a:r>
            <a:br>
              <a:rPr lang="en-US" dirty="0"/>
            </a:br>
            <a:r>
              <a:rPr lang="en-US" dirty="0"/>
              <a:t>           Variant B is 5msc slower (compute + higher page weight)</a:t>
            </a:r>
          </a:p>
          <a:p>
            <a:endParaRPr lang="en-US" dirty="0"/>
          </a:p>
          <a:p>
            <a:endParaRPr lang="en-US" dirty="0"/>
          </a:p>
          <a:p>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19</a:t>
            </a:fld>
            <a:endParaRPr lang="en-US" dirty="0"/>
          </a:p>
        </p:txBody>
      </p:sp>
      <p:pic>
        <p:nvPicPr>
          <p:cNvPr id="6" name="Picture 5"/>
          <p:cNvPicPr/>
          <p:nvPr/>
        </p:nvPicPr>
        <p:blipFill rotWithShape="1">
          <a:blip r:embed="rId3"/>
          <a:srcRect t="11639" b="57302"/>
          <a:stretch/>
        </p:blipFill>
        <p:spPr>
          <a:xfrm>
            <a:off x="322579" y="2806541"/>
            <a:ext cx="5771832" cy="822960"/>
          </a:xfrm>
          <a:prstGeom prst="rect">
            <a:avLst/>
          </a:prstGeom>
          <a:ln>
            <a:solidFill>
              <a:schemeClr val="tx1"/>
            </a:solidFill>
          </a:ln>
        </p:spPr>
      </p:pic>
      <p:pic>
        <p:nvPicPr>
          <p:cNvPr id="7" name="Picture 6"/>
          <p:cNvPicPr/>
          <p:nvPr/>
        </p:nvPicPr>
        <p:blipFill rotWithShape="1">
          <a:blip r:embed="rId3"/>
          <a:srcRect t="57769" b="821"/>
          <a:stretch/>
        </p:blipFill>
        <p:spPr>
          <a:xfrm>
            <a:off x="6180120" y="2813161"/>
            <a:ext cx="5771832" cy="1097280"/>
          </a:xfrm>
          <a:prstGeom prst="rect">
            <a:avLst/>
          </a:prstGeom>
          <a:ln>
            <a:solidFill>
              <a:schemeClr val="tx1"/>
            </a:solidFill>
          </a:ln>
        </p:spPr>
      </p:pic>
      <p:sp>
        <p:nvSpPr>
          <p:cNvPr id="10" name="Rectangle 9"/>
          <p:cNvSpPr>
            <a:spLocks noChangeArrowheads="1"/>
          </p:cNvSpPr>
          <p:nvPr/>
        </p:nvSpPr>
        <p:spPr bwMode="auto">
          <a:xfrm>
            <a:off x="3175" y="5876620"/>
            <a:ext cx="12188825" cy="1015663"/>
          </a:xfrm>
          <a:prstGeom prst="rect">
            <a:avLst/>
          </a:prstGeom>
          <a:solidFill>
            <a:srgbClr val="7030A0"/>
          </a:solidFill>
          <a:ln w="9525">
            <a:noFill/>
            <a:miter lim="800000"/>
            <a:headEnd/>
            <a:tailEnd/>
          </a:ln>
        </p:spPr>
        <p:txBody>
          <a:bodyPr wrap="square">
            <a:spAutoFit/>
          </a:bodyPr>
          <a:lstStyle/>
          <a:p>
            <a:pPr marL="171450" indent="-171450" algn="l" eaLnBrk="0" hangingPunct="0">
              <a:buFont typeface="Arial" pitchFamily="34" charset="0"/>
              <a:buChar char="•"/>
            </a:pPr>
            <a:r>
              <a:rPr lang="en-US" sz="2000" dirty="0"/>
              <a:t>Raise your left hand if you think Left version wins</a:t>
            </a:r>
          </a:p>
          <a:p>
            <a:pPr marL="171450" indent="-171450" algn="l" eaLnBrk="0" hangingPunct="0">
              <a:buFont typeface="Arial" pitchFamily="34" charset="0"/>
              <a:buChar char="•"/>
            </a:pPr>
            <a:r>
              <a:rPr lang="en-US" sz="2000" dirty="0"/>
              <a:t>Raise your right hand if you think Right version wins</a:t>
            </a:r>
          </a:p>
          <a:p>
            <a:pPr marL="171450" indent="-171450" algn="l" eaLnBrk="0" hangingPunct="0">
              <a:buFont typeface="Arial" pitchFamily="34" charset="0"/>
              <a:buChar char="•"/>
            </a:pPr>
            <a:r>
              <a:rPr lang="en-US" sz="2000" dirty="0"/>
              <a:t>Don’t raise your hand if they are the about the same</a:t>
            </a:r>
          </a:p>
        </p:txBody>
      </p:sp>
    </p:spTree>
    <p:extLst>
      <p:ext uri="{BB962C8B-B14F-4D97-AF65-F5344CB8AC3E}">
        <p14:creationId xmlns:p14="http://schemas.microsoft.com/office/powerpoint/2010/main" val="1417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Life of a Great Idea – True Bing Story</a:t>
            </a:r>
          </a:p>
        </p:txBody>
      </p:sp>
      <p:sp>
        <p:nvSpPr>
          <p:cNvPr id="3" name="Content Placeholder 2"/>
          <p:cNvSpPr>
            <a:spLocks noGrp="1"/>
          </p:cNvSpPr>
          <p:nvPr>
            <p:ph idx="1"/>
          </p:nvPr>
        </p:nvSpPr>
        <p:spPr>
          <a:xfrm>
            <a:off x="622169" y="1321080"/>
            <a:ext cx="11227324" cy="800797"/>
          </a:xfrm>
        </p:spPr>
        <p:txBody>
          <a:bodyPr>
            <a:normAutofit fontScale="92500" lnSpcReduction="20000"/>
          </a:bodyPr>
          <a:lstStyle/>
          <a:p>
            <a:r>
              <a:rPr lang="en-US" dirty="0"/>
              <a:t>An idea was proposed in early 2012 to change the way ad titles were displayed on Bing</a:t>
            </a:r>
          </a:p>
          <a:p>
            <a:r>
              <a:rPr lang="en-US" dirty="0"/>
              <a:t>Move ad text to the title line to make it longer</a:t>
            </a:r>
          </a:p>
        </p:txBody>
      </p:sp>
      <p:sp>
        <p:nvSpPr>
          <p:cNvPr id="13" name="Date Placeholder 12"/>
          <p:cNvSpPr>
            <a:spLocks noGrp="1"/>
          </p:cNvSpPr>
          <p:nvPr>
            <p:ph type="dt" sz="half" idx="10"/>
          </p:nvPr>
        </p:nvSpPr>
        <p:spPr/>
        <p:txBody>
          <a:bodyPr/>
          <a:lstStyle/>
          <a:p>
            <a:r>
              <a:rPr lang="en-US" sz="1050" dirty="0"/>
              <a:t>Ronny Kohavi (@</a:t>
            </a:r>
            <a:r>
              <a:rPr lang="en-US" sz="1050" dirty="0" err="1"/>
              <a:t>Ronnyk</a:t>
            </a:r>
            <a:r>
              <a:rPr lang="en-US" sz="1050" dirty="0"/>
              <a:t>)</a:t>
            </a:r>
          </a:p>
        </p:txBody>
      </p:sp>
      <p:sp>
        <p:nvSpPr>
          <p:cNvPr id="5" name="Slide Number Placeholder 4"/>
          <p:cNvSpPr>
            <a:spLocks noGrp="1"/>
          </p:cNvSpPr>
          <p:nvPr>
            <p:ph type="sldNum" sz="quarter" idx="12"/>
          </p:nvPr>
        </p:nvSpPr>
        <p:spPr/>
        <p:txBody>
          <a:bodyPr/>
          <a:lstStyle/>
          <a:p>
            <a:fld id="{629637A9-119A-49DA-BD12-AAC58B377D80}" type="slidenum">
              <a:rPr lang="en-US" smtClean="0"/>
              <a:pPr/>
              <a:t>2</a:t>
            </a:fld>
            <a:endParaRPr lang="en-US" dirty="0"/>
          </a:p>
        </p:txBody>
      </p:sp>
      <p:pic>
        <p:nvPicPr>
          <p:cNvPr id="12"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794509"/>
            <a:ext cx="5922873" cy="36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7130" y="2794509"/>
            <a:ext cx="5844870" cy="3665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6235831" y="6094660"/>
            <a:ext cx="184731" cy="369332"/>
          </a:xfrm>
          <a:prstGeom prst="rect">
            <a:avLst/>
          </a:prstGeom>
          <a:noFill/>
        </p:spPr>
        <p:txBody>
          <a:bodyPr wrap="none" rtlCol="0">
            <a:spAutoFit/>
          </a:bodyPr>
          <a:lstStyle/>
          <a:p>
            <a:endParaRPr lang="en-US" dirty="0"/>
          </a:p>
        </p:txBody>
      </p:sp>
      <p:sp>
        <p:nvSpPr>
          <p:cNvPr id="15" name="TextBox 14"/>
          <p:cNvSpPr txBox="1"/>
          <p:nvPr/>
        </p:nvSpPr>
        <p:spPr>
          <a:xfrm>
            <a:off x="1380127" y="2369647"/>
            <a:ext cx="2579077" cy="369332"/>
          </a:xfrm>
          <a:prstGeom prst="rect">
            <a:avLst/>
          </a:prstGeom>
          <a:noFill/>
        </p:spPr>
        <p:txBody>
          <a:bodyPr wrap="square" rtlCol="0">
            <a:spAutoFit/>
          </a:bodyPr>
          <a:lstStyle/>
          <a:p>
            <a:r>
              <a:rPr lang="en-US" dirty="0"/>
              <a:t>Control – Existing Display</a:t>
            </a:r>
          </a:p>
        </p:txBody>
      </p:sp>
      <p:sp>
        <p:nvSpPr>
          <p:cNvPr id="16" name="TextBox 15"/>
          <p:cNvSpPr txBox="1"/>
          <p:nvPr/>
        </p:nvSpPr>
        <p:spPr>
          <a:xfrm>
            <a:off x="6989426" y="2363709"/>
            <a:ext cx="4560277" cy="369332"/>
          </a:xfrm>
          <a:prstGeom prst="rect">
            <a:avLst/>
          </a:prstGeom>
          <a:noFill/>
        </p:spPr>
        <p:txBody>
          <a:bodyPr wrap="square" rtlCol="0">
            <a:spAutoFit/>
          </a:bodyPr>
          <a:lstStyle/>
          <a:p>
            <a:r>
              <a:rPr lang="en-US" dirty="0"/>
              <a:t>Treatment – new idea called Long Ad Titles</a:t>
            </a:r>
          </a:p>
        </p:txBody>
      </p:sp>
      <p:cxnSp>
        <p:nvCxnSpPr>
          <p:cNvPr id="18" name="Straight Arrow Connector 17"/>
          <p:cNvCxnSpPr/>
          <p:nvPr/>
        </p:nvCxnSpPr>
        <p:spPr>
          <a:xfrm flipV="1">
            <a:off x="2797649" y="4009849"/>
            <a:ext cx="5778315" cy="8165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879231" y="5333999"/>
            <a:ext cx="2196478" cy="326821"/>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750277" y="4672986"/>
            <a:ext cx="2063261" cy="32469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3187008" y="5223165"/>
            <a:ext cx="6082556" cy="2759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575964" y="3816766"/>
            <a:ext cx="2327563" cy="339598"/>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9099792" y="5019251"/>
            <a:ext cx="2749701" cy="314749"/>
          </a:xfrm>
          <a:prstGeom prst="ellipse">
            <a:avLst/>
          </a:prstGeom>
          <a:solidFill>
            <a:srgbClr val="FF000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221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Bing Ads with Site Links</a:t>
            </a:r>
          </a:p>
        </p:txBody>
      </p:sp>
      <p:sp>
        <p:nvSpPr>
          <p:cNvPr id="3" name="Content Placeholder 2"/>
          <p:cNvSpPr>
            <a:spLocks noGrp="1"/>
          </p:cNvSpPr>
          <p:nvPr>
            <p:ph idx="1"/>
          </p:nvPr>
        </p:nvSpPr>
        <p:spPr/>
        <p:txBody>
          <a:bodyPr/>
          <a:lstStyle/>
          <a:p>
            <a:r>
              <a:rPr lang="en-US" dirty="0"/>
              <a:t>Intentionally </a:t>
            </a:r>
            <a:r>
              <a:rPr lang="en-US"/>
              <a:t>left blank</a:t>
            </a:r>
            <a:endParaRPr lang="en-US" dirty="0"/>
          </a:p>
          <a:p>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20</a:t>
            </a:fld>
            <a:endParaRPr lang="en-US" dirty="0"/>
          </a:p>
        </p:txBody>
      </p:sp>
    </p:spTree>
    <p:extLst>
      <p:ext uri="{BB962C8B-B14F-4D97-AF65-F5344CB8AC3E}">
        <p14:creationId xmlns:p14="http://schemas.microsoft.com/office/powerpoint/2010/main" val="396676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009" y="309181"/>
            <a:ext cx="11227324" cy="769199"/>
          </a:xfrm>
        </p:spPr>
        <p:txBody>
          <a:bodyPr/>
          <a:lstStyle/>
          <a:p>
            <a:r>
              <a:rPr lang="en-US" dirty="0"/>
              <a:t>Bing - Experimentation at Scale</a:t>
            </a:r>
          </a:p>
        </p:txBody>
      </p:sp>
      <p:sp>
        <p:nvSpPr>
          <p:cNvPr id="3" name="Content Placeholder 2"/>
          <p:cNvSpPr>
            <a:spLocks noGrp="1"/>
          </p:cNvSpPr>
          <p:nvPr>
            <p:ph idx="1"/>
          </p:nvPr>
        </p:nvSpPr>
        <p:spPr>
          <a:xfrm>
            <a:off x="316088" y="1230489"/>
            <a:ext cx="11691691" cy="5031415"/>
          </a:xfrm>
        </p:spPr>
        <p:txBody>
          <a:bodyPr>
            <a:noAutofit/>
          </a:bodyPr>
          <a:lstStyle/>
          <a:p>
            <a:r>
              <a:rPr lang="en-US" dirty="0"/>
              <a:t>Bing runs over 1,000 experiment treatments per month</a:t>
            </a:r>
          </a:p>
          <a:p>
            <a:r>
              <a:rPr lang="en-US" dirty="0"/>
              <a:t>Typical treatment is exposed to millions of users, sometimes tens of millions.</a:t>
            </a:r>
          </a:p>
          <a:p>
            <a:r>
              <a:rPr lang="en-US" dirty="0"/>
              <a:t>There is no single Bing.   Since a user is exposed to over 15 concurrent experiments,</a:t>
            </a:r>
            <a:br>
              <a:rPr lang="en-US" dirty="0"/>
            </a:br>
            <a:r>
              <a:rPr lang="en-US" dirty="0"/>
              <a:t>they get one of 5^15 = 30 billion variants  </a:t>
            </a:r>
            <a:br>
              <a:rPr lang="en-US" dirty="0"/>
            </a:br>
            <a:r>
              <a:rPr lang="en-US" dirty="0"/>
              <a:t>(debugging takes a new meaning)</a:t>
            </a:r>
          </a:p>
          <a:p>
            <a:r>
              <a:rPr lang="en-US" dirty="0"/>
              <a:t>Until 2014, the system was</a:t>
            </a:r>
            <a:br>
              <a:rPr lang="en-US" dirty="0"/>
            </a:br>
            <a:r>
              <a:rPr lang="en-US" dirty="0"/>
              <a:t>limiting usage as it scaled.</a:t>
            </a:r>
            <a:br>
              <a:rPr lang="en-US" dirty="0"/>
            </a:br>
            <a:r>
              <a:rPr lang="en-US" dirty="0"/>
              <a:t>Now limits come from engineers’ </a:t>
            </a:r>
            <a:br>
              <a:rPr lang="en-US" dirty="0"/>
            </a:br>
            <a:r>
              <a:rPr lang="en-US" dirty="0"/>
              <a:t>ability to code new ideas</a:t>
            </a:r>
          </a:p>
          <a:p>
            <a:r>
              <a:rPr lang="en-US" dirty="0"/>
              <a:t>In the last year, ExP generated</a:t>
            </a:r>
            <a:br>
              <a:rPr lang="en-US" dirty="0"/>
            </a:br>
            <a:r>
              <a:rPr lang="en-US" dirty="0"/>
              <a:t>250,000 scorecards</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21</a:t>
            </a:fld>
            <a:endParaRPr lang="en-US" dirty="0"/>
          </a:p>
        </p:txBody>
      </p:sp>
      <p:grpSp>
        <p:nvGrpSpPr>
          <p:cNvPr id="7" name="Group 6"/>
          <p:cNvGrpSpPr/>
          <p:nvPr/>
        </p:nvGrpSpPr>
        <p:grpSpPr>
          <a:xfrm>
            <a:off x="4955920" y="3622876"/>
            <a:ext cx="7236080" cy="3235123"/>
            <a:chOff x="4955920" y="3622876"/>
            <a:chExt cx="7236080" cy="3235123"/>
          </a:xfrm>
        </p:grpSpPr>
        <p:pic>
          <p:nvPicPr>
            <p:cNvPr id="9" name="Picture 8"/>
            <p:cNvPicPr>
              <a:picLocks noChangeAspect="1"/>
            </p:cNvPicPr>
            <p:nvPr/>
          </p:nvPicPr>
          <p:blipFill>
            <a:blip r:embed="rId3"/>
            <a:stretch>
              <a:fillRect/>
            </a:stretch>
          </p:blipFill>
          <p:spPr>
            <a:xfrm>
              <a:off x="4955920" y="3622876"/>
              <a:ext cx="7236080" cy="3235123"/>
            </a:xfrm>
            <a:prstGeom prst="rect">
              <a:avLst/>
            </a:prstGeom>
            <a:ln>
              <a:solidFill>
                <a:schemeClr val="tx1"/>
              </a:solidFill>
            </a:ln>
          </p:spPr>
        </p:pic>
        <p:sp>
          <p:nvSpPr>
            <p:cNvPr id="6" name="TextBox 5"/>
            <p:cNvSpPr txBox="1"/>
            <p:nvPr/>
          </p:nvSpPr>
          <p:spPr>
            <a:xfrm>
              <a:off x="9761067" y="3845491"/>
              <a:ext cx="1590806" cy="369332"/>
            </a:xfrm>
            <a:prstGeom prst="rect">
              <a:avLst/>
            </a:prstGeom>
            <a:noFill/>
          </p:spPr>
          <p:txBody>
            <a:bodyPr wrap="square" rtlCol="0">
              <a:spAutoFit/>
            </a:bodyPr>
            <a:lstStyle/>
            <a:p>
              <a:r>
                <a:rPr lang="en-US" dirty="0">
                  <a:solidFill>
                    <a:schemeClr val="bg1"/>
                  </a:solidFill>
                </a:rPr>
                <a:t>(weekly)</a:t>
              </a:r>
            </a:p>
          </p:txBody>
        </p:sp>
      </p:grpSp>
    </p:spTree>
    <p:extLst>
      <p:ext uri="{BB962C8B-B14F-4D97-AF65-F5344CB8AC3E}">
        <p14:creationId xmlns:p14="http://schemas.microsoft.com/office/powerpoint/2010/main" val="204240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13118"/>
            <a:ext cx="12180962" cy="5448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5" name="Chart 94">
            <a:extLst>
              <a:ext uri="{FF2B5EF4-FFF2-40B4-BE49-F238E27FC236}">
                <a16:creationId xmlns:a16="http://schemas.microsoft.com/office/drawing/2014/main" id="{00000000-0008-0000-0100-000003000000}"/>
              </a:ext>
            </a:extLst>
          </p:cNvPr>
          <p:cNvGraphicFramePr>
            <a:graphicFrameLocks/>
          </p:cNvGraphicFramePr>
          <p:nvPr>
            <p:extLst/>
          </p:nvPr>
        </p:nvGraphicFramePr>
        <p:xfrm>
          <a:off x="-51452" y="855686"/>
          <a:ext cx="12232414" cy="6205170"/>
        </p:xfrm>
        <a:graphic>
          <a:graphicData uri="http://schemas.openxmlformats.org/drawingml/2006/chart">
            <c:chart xmlns:c="http://schemas.openxmlformats.org/drawingml/2006/chart" xmlns:r="http://schemas.openxmlformats.org/officeDocument/2006/relationships" r:id="rId3"/>
          </a:graphicData>
        </a:graphic>
      </p:graphicFrame>
      <p:sp>
        <p:nvSpPr>
          <p:cNvPr id="96" name="Title 2"/>
          <p:cNvSpPr>
            <a:spLocks noGrp="1"/>
          </p:cNvSpPr>
          <p:nvPr>
            <p:ph type="title"/>
          </p:nvPr>
        </p:nvSpPr>
        <p:spPr>
          <a:xfrm>
            <a:off x="1353431" y="349757"/>
            <a:ext cx="9873369" cy="402336"/>
          </a:xfrm>
        </p:spPr>
        <p:txBody>
          <a:bodyPr>
            <a:noAutofit/>
          </a:bodyPr>
          <a:lstStyle/>
          <a:p>
            <a:r>
              <a:rPr lang="en-US" sz="3599" dirty="0">
                <a:latin typeface="Segoe UI" panose="020B0502040204020203" pitchFamily="34" charset="0"/>
              </a:rPr>
              <a:t>Bing Ads Revenue per Search</a:t>
            </a:r>
            <a:r>
              <a:rPr lang="en-US" sz="3000" baseline="50000" dirty="0">
                <a:latin typeface="Segoe UI" panose="020B0502040204020203" pitchFamily="34" charset="0"/>
              </a:rPr>
              <a:t>(*)</a:t>
            </a:r>
            <a:r>
              <a:rPr lang="en-US" sz="3200" dirty="0">
                <a:latin typeface="Segoe UI" panose="020B0502040204020203" pitchFamily="34" charset="0"/>
              </a:rPr>
              <a:t> </a:t>
            </a:r>
            <a:r>
              <a:rPr lang="en-US" sz="3599" dirty="0">
                <a:latin typeface="Segoe UI" panose="020B0502040204020203" pitchFamily="34" charset="0"/>
              </a:rPr>
              <a:t>– Inch by Inch</a:t>
            </a:r>
          </a:p>
        </p:txBody>
      </p:sp>
      <p:sp>
        <p:nvSpPr>
          <p:cNvPr id="83" name="Content Placeholder 2"/>
          <p:cNvSpPr>
            <a:spLocks noGrp="1"/>
          </p:cNvSpPr>
          <p:nvPr>
            <p:ph idx="1"/>
          </p:nvPr>
        </p:nvSpPr>
        <p:spPr>
          <a:xfrm>
            <a:off x="537348" y="923717"/>
            <a:ext cx="11505533" cy="1481563"/>
          </a:xfrm>
        </p:spPr>
        <p:txBody>
          <a:bodyPr>
            <a:noAutofit/>
          </a:bodyPr>
          <a:lstStyle/>
          <a:p>
            <a:pPr>
              <a:lnSpc>
                <a:spcPct val="100000"/>
              </a:lnSpc>
              <a:spcBef>
                <a:spcPts val="0"/>
              </a:spcBef>
            </a:pPr>
            <a:r>
              <a:rPr lang="en-US" sz="2400" dirty="0" err="1">
                <a:hlinkClick r:id="rId4"/>
              </a:rPr>
              <a:t>Emarketer</a:t>
            </a:r>
            <a:r>
              <a:rPr lang="en-US" sz="2400" dirty="0"/>
              <a:t> estimates Bing revenue grew 55% from 2014 to 2016 (not official statement)</a:t>
            </a:r>
          </a:p>
          <a:p>
            <a:pPr>
              <a:lnSpc>
                <a:spcPct val="100000"/>
              </a:lnSpc>
              <a:spcBef>
                <a:spcPts val="0"/>
              </a:spcBef>
            </a:pPr>
            <a:r>
              <a:rPr lang="en-US" sz="2400" dirty="0"/>
              <a:t>About every month a “package” is shipped, the result of many experiments</a:t>
            </a:r>
          </a:p>
          <a:p>
            <a:pPr>
              <a:lnSpc>
                <a:spcPct val="100000"/>
              </a:lnSpc>
              <a:spcBef>
                <a:spcPts val="0"/>
              </a:spcBef>
            </a:pPr>
            <a:r>
              <a:rPr lang="en-US" sz="2400" dirty="0"/>
              <a:t>Improvements are typically small (sometimes lower revenue, impacted by space budget)</a:t>
            </a:r>
          </a:p>
          <a:p>
            <a:pPr>
              <a:lnSpc>
                <a:spcPct val="100000"/>
              </a:lnSpc>
              <a:spcBef>
                <a:spcPts val="0"/>
              </a:spcBef>
            </a:pPr>
            <a:r>
              <a:rPr lang="en-US" sz="2400" dirty="0"/>
              <a:t>Seasonality (note Dec spikes) and other changes (e.g., </a:t>
            </a:r>
            <a:r>
              <a:rPr lang="en-US" sz="2400" dirty="0" err="1"/>
              <a:t>algo</a:t>
            </a:r>
            <a:r>
              <a:rPr lang="en-US" sz="2400" dirty="0"/>
              <a:t> relevance) have large impact</a:t>
            </a:r>
          </a:p>
        </p:txBody>
      </p:sp>
      <p:grpSp>
        <p:nvGrpSpPr>
          <p:cNvPr id="2" name="Group 1"/>
          <p:cNvGrpSpPr/>
          <p:nvPr/>
        </p:nvGrpSpPr>
        <p:grpSpPr>
          <a:xfrm>
            <a:off x="353064" y="2480484"/>
            <a:ext cx="11576814" cy="3017363"/>
            <a:chOff x="291258" y="2299712"/>
            <a:chExt cx="11898022" cy="3017363"/>
          </a:xfrm>
        </p:grpSpPr>
        <p:grpSp>
          <p:nvGrpSpPr>
            <p:cNvPr id="45" name="Group 44"/>
            <p:cNvGrpSpPr/>
            <p:nvPr/>
          </p:nvGrpSpPr>
          <p:grpSpPr>
            <a:xfrm>
              <a:off x="1673283" y="4603840"/>
              <a:ext cx="818540" cy="378349"/>
              <a:chOff x="7511385" y="4065566"/>
              <a:chExt cx="1109461" cy="384683"/>
            </a:xfrm>
          </p:grpSpPr>
          <p:sp>
            <p:nvSpPr>
              <p:cNvPr id="78" name="Line Callout 1 77"/>
              <p:cNvSpPr/>
              <p:nvPr/>
            </p:nvSpPr>
            <p:spPr>
              <a:xfrm>
                <a:off x="7518421" y="4065566"/>
                <a:ext cx="986169" cy="384683"/>
              </a:xfrm>
              <a:prstGeom prst="borderCallout1">
                <a:avLst>
                  <a:gd name="adj1" fmla="val 119"/>
                  <a:gd name="adj2" fmla="val 51974"/>
                  <a:gd name="adj3" fmla="val -45152"/>
                  <a:gd name="adj4" fmla="val 18761"/>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600" kern="0" dirty="0">
                  <a:solidFill>
                    <a:prstClr val="white"/>
                  </a:solidFill>
                </a:endParaRPr>
              </a:p>
            </p:txBody>
          </p:sp>
          <p:sp>
            <p:nvSpPr>
              <p:cNvPr id="79" name="TextBox 78"/>
              <p:cNvSpPr txBox="1"/>
              <p:nvPr/>
            </p:nvSpPr>
            <p:spPr>
              <a:xfrm>
                <a:off x="7511385" y="4094129"/>
                <a:ext cx="1109461" cy="344222"/>
              </a:xfrm>
              <a:prstGeom prst="rect">
                <a:avLst/>
              </a:prstGeom>
              <a:noFill/>
              <a:ln>
                <a:noFill/>
              </a:ln>
            </p:spPr>
            <p:txBody>
              <a:bodyPr wrap="square" rtlCol="0">
                <a:spAutoFit/>
              </a:bodyPr>
              <a:lstStyle/>
              <a:p>
                <a:pPr defTabSz="609777">
                  <a:defRPr/>
                </a:pPr>
                <a:r>
                  <a:rPr lang="en-US" sz="800" kern="0" dirty="0">
                    <a:solidFill>
                      <a:prstClr val="black"/>
                    </a:solidFill>
                  </a:rPr>
                  <a:t>New models:</a:t>
                </a:r>
              </a:p>
              <a:p>
                <a:pPr defTabSz="609777">
                  <a:defRPr/>
                </a:pPr>
                <a:r>
                  <a:rPr lang="en-US" sz="800" b="1" kern="0" dirty="0">
                    <a:solidFill>
                      <a:prstClr val="black"/>
                    </a:solidFill>
                  </a:rPr>
                  <a:t>0.1%</a:t>
                </a:r>
              </a:p>
            </p:txBody>
          </p:sp>
        </p:grpSp>
        <p:grpSp>
          <p:nvGrpSpPr>
            <p:cNvPr id="46" name="Group 45"/>
            <p:cNvGrpSpPr/>
            <p:nvPr/>
          </p:nvGrpSpPr>
          <p:grpSpPr>
            <a:xfrm>
              <a:off x="291258" y="3968711"/>
              <a:ext cx="623862" cy="344195"/>
              <a:chOff x="6553062" y="4052922"/>
              <a:chExt cx="899746" cy="436892"/>
            </a:xfrm>
          </p:grpSpPr>
          <p:sp>
            <p:nvSpPr>
              <p:cNvPr id="76" name="Line Callout 1 75"/>
              <p:cNvSpPr/>
              <p:nvPr/>
            </p:nvSpPr>
            <p:spPr>
              <a:xfrm>
                <a:off x="6553062" y="4052922"/>
                <a:ext cx="833745" cy="360759"/>
              </a:xfrm>
              <a:prstGeom prst="borderCallout1">
                <a:avLst>
                  <a:gd name="adj1" fmla="val 99201"/>
                  <a:gd name="adj2" fmla="val 75336"/>
                  <a:gd name="adj3" fmla="val 187967"/>
                  <a:gd name="adj4" fmla="val 24124"/>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77" name="TextBox 76"/>
              <p:cNvSpPr txBox="1"/>
              <p:nvPr/>
            </p:nvSpPr>
            <p:spPr>
              <a:xfrm>
                <a:off x="6563882" y="4060083"/>
                <a:ext cx="888926" cy="429731"/>
              </a:xfrm>
              <a:prstGeom prst="rect">
                <a:avLst/>
              </a:prstGeom>
              <a:noFill/>
              <a:ln>
                <a:noFill/>
              </a:ln>
            </p:spPr>
            <p:txBody>
              <a:bodyPr wrap="square" rtlCol="0">
                <a:spAutoFit/>
              </a:bodyPr>
              <a:lstStyle/>
              <a:p>
                <a:pPr defTabSz="609777">
                  <a:defRPr/>
                </a:pPr>
                <a:r>
                  <a:rPr lang="en-US" sz="800" kern="0" dirty="0">
                    <a:solidFill>
                      <a:prstClr val="black"/>
                    </a:solidFill>
                  </a:rPr>
                  <a:t>July lift:</a:t>
                </a:r>
                <a:br>
                  <a:rPr lang="en-US" sz="800" kern="0" dirty="0">
                    <a:solidFill>
                      <a:prstClr val="black"/>
                    </a:solidFill>
                  </a:rPr>
                </a:br>
                <a:r>
                  <a:rPr lang="en-US" sz="800" b="1" kern="0" dirty="0">
                    <a:solidFill>
                      <a:prstClr val="black"/>
                    </a:solidFill>
                  </a:rPr>
                  <a:t>2.6%</a:t>
                </a:r>
              </a:p>
            </p:txBody>
          </p:sp>
        </p:grpSp>
        <p:grpSp>
          <p:nvGrpSpPr>
            <p:cNvPr id="58" name="Group 57"/>
            <p:cNvGrpSpPr/>
            <p:nvPr/>
          </p:nvGrpSpPr>
          <p:grpSpPr>
            <a:xfrm>
              <a:off x="783360" y="4043723"/>
              <a:ext cx="803626" cy="358372"/>
              <a:chOff x="6506850" y="3960596"/>
              <a:chExt cx="1022676" cy="378726"/>
            </a:xfrm>
          </p:grpSpPr>
          <p:sp>
            <p:nvSpPr>
              <p:cNvPr id="65" name="Line Callout 1 64"/>
              <p:cNvSpPr/>
              <p:nvPr/>
            </p:nvSpPr>
            <p:spPr>
              <a:xfrm>
                <a:off x="6506850" y="3960596"/>
                <a:ext cx="849047" cy="333506"/>
              </a:xfrm>
              <a:prstGeom prst="borderCallout1">
                <a:avLst>
                  <a:gd name="adj1" fmla="val 99583"/>
                  <a:gd name="adj2" fmla="val 79021"/>
                  <a:gd name="adj3" fmla="val 152469"/>
                  <a:gd name="adj4" fmla="val 5111"/>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600" kern="0" dirty="0">
                  <a:solidFill>
                    <a:prstClr val="white"/>
                  </a:solidFill>
                </a:endParaRPr>
              </a:p>
            </p:txBody>
          </p:sp>
          <p:sp>
            <p:nvSpPr>
              <p:cNvPr id="66" name="TextBox 65"/>
              <p:cNvSpPr txBox="1"/>
              <p:nvPr/>
            </p:nvSpPr>
            <p:spPr>
              <a:xfrm>
                <a:off x="6606096" y="3981537"/>
                <a:ext cx="923430" cy="357785"/>
              </a:xfrm>
              <a:prstGeom prst="rect">
                <a:avLst/>
              </a:prstGeom>
              <a:noFill/>
              <a:ln>
                <a:noFill/>
              </a:ln>
            </p:spPr>
            <p:txBody>
              <a:bodyPr wrap="square" rtlCol="0">
                <a:spAutoFit/>
              </a:bodyPr>
              <a:lstStyle/>
              <a:p>
                <a:pPr defTabSz="609777">
                  <a:defRPr/>
                </a:pPr>
                <a:r>
                  <a:rPr lang="en-US" sz="800" kern="0" dirty="0">
                    <a:solidFill>
                      <a:prstClr val="black"/>
                    </a:solidFill>
                  </a:rPr>
                  <a:t>Aug lift: </a:t>
                </a:r>
                <a:br>
                  <a:rPr lang="en-US" sz="800" kern="0" dirty="0">
                    <a:solidFill>
                      <a:prstClr val="black"/>
                    </a:solidFill>
                  </a:rPr>
                </a:br>
                <a:r>
                  <a:rPr lang="en-US" sz="800" b="1" kern="0" dirty="0">
                    <a:solidFill>
                      <a:prstClr val="black"/>
                    </a:solidFill>
                  </a:rPr>
                  <a:t>8.6%</a:t>
                </a:r>
              </a:p>
            </p:txBody>
          </p:sp>
        </p:grpSp>
        <p:sp>
          <p:nvSpPr>
            <p:cNvPr id="59" name="Line Callout 1 58"/>
            <p:cNvSpPr/>
            <p:nvPr/>
          </p:nvSpPr>
          <p:spPr>
            <a:xfrm>
              <a:off x="1003850" y="4636911"/>
              <a:ext cx="631064" cy="328752"/>
            </a:xfrm>
            <a:prstGeom prst="borderCallout1">
              <a:avLst>
                <a:gd name="adj1" fmla="val -1575"/>
                <a:gd name="adj2" fmla="val 72034"/>
                <a:gd name="adj3" fmla="val -28820"/>
                <a:gd name="adj4" fmla="val 45220"/>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a:solidFill>
                  <a:prstClr val="white"/>
                </a:solidFill>
              </a:endParaRPr>
            </a:p>
          </p:txBody>
        </p:sp>
        <p:sp>
          <p:nvSpPr>
            <p:cNvPr id="60" name="TextBox 59"/>
            <p:cNvSpPr txBox="1"/>
            <p:nvPr/>
          </p:nvSpPr>
          <p:spPr>
            <a:xfrm>
              <a:off x="1040226" y="4675734"/>
              <a:ext cx="561945" cy="338554"/>
            </a:xfrm>
            <a:prstGeom prst="rect">
              <a:avLst/>
            </a:prstGeom>
            <a:noFill/>
            <a:ln>
              <a:noFill/>
            </a:ln>
          </p:spPr>
          <p:txBody>
            <a:bodyPr wrap="square" rtlCol="0">
              <a:spAutoFit/>
            </a:bodyPr>
            <a:lstStyle/>
            <a:p>
              <a:pPr defTabSz="609777">
                <a:defRPr/>
              </a:pPr>
              <a:r>
                <a:rPr lang="en-US" sz="800" kern="0" dirty="0">
                  <a:solidFill>
                    <a:prstClr val="black"/>
                  </a:solidFill>
                </a:rPr>
                <a:t>Sep lift</a:t>
              </a:r>
              <a:r>
                <a:rPr lang="en-US" sz="800" b="1" kern="0" dirty="0">
                  <a:solidFill>
                    <a:prstClr val="black"/>
                  </a:solidFill>
                </a:rPr>
                <a:t>: </a:t>
              </a:r>
            </a:p>
            <a:p>
              <a:pPr defTabSz="609777">
                <a:defRPr/>
              </a:pPr>
              <a:r>
                <a:rPr lang="en-US" sz="800" b="1" kern="0" dirty="0">
                  <a:solidFill>
                    <a:prstClr val="black"/>
                  </a:solidFill>
                </a:rPr>
                <a:t>1.4%</a:t>
              </a:r>
            </a:p>
          </p:txBody>
        </p:sp>
        <p:grpSp>
          <p:nvGrpSpPr>
            <p:cNvPr id="81" name="Group 80"/>
            <p:cNvGrpSpPr/>
            <p:nvPr/>
          </p:nvGrpSpPr>
          <p:grpSpPr>
            <a:xfrm>
              <a:off x="1697994" y="4048814"/>
              <a:ext cx="655068" cy="348987"/>
              <a:chOff x="6838088" y="3930456"/>
              <a:chExt cx="947761" cy="360155"/>
            </a:xfrm>
          </p:grpSpPr>
          <p:sp>
            <p:nvSpPr>
              <p:cNvPr id="82" name="Line Callout 1 81"/>
              <p:cNvSpPr/>
              <p:nvPr/>
            </p:nvSpPr>
            <p:spPr>
              <a:xfrm>
                <a:off x="6838088" y="3930456"/>
                <a:ext cx="833677" cy="320924"/>
              </a:xfrm>
              <a:prstGeom prst="borderCallout1">
                <a:avLst>
                  <a:gd name="adj1" fmla="val 102035"/>
                  <a:gd name="adj2" fmla="val 51131"/>
                  <a:gd name="adj3" fmla="val 155034"/>
                  <a:gd name="adj4" fmla="val -6325"/>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85" name="TextBox 84"/>
              <p:cNvSpPr txBox="1"/>
              <p:nvPr/>
            </p:nvSpPr>
            <p:spPr>
              <a:xfrm>
                <a:off x="6922201" y="3941223"/>
                <a:ext cx="863648" cy="349388"/>
              </a:xfrm>
              <a:prstGeom prst="rect">
                <a:avLst/>
              </a:prstGeom>
              <a:noFill/>
              <a:ln>
                <a:noFill/>
              </a:ln>
            </p:spPr>
            <p:txBody>
              <a:bodyPr wrap="square" rtlCol="0">
                <a:spAutoFit/>
              </a:bodyPr>
              <a:lstStyle/>
              <a:p>
                <a:pPr defTabSz="609777">
                  <a:defRPr/>
                </a:pPr>
                <a:r>
                  <a:rPr lang="en-US" sz="800" kern="0" dirty="0">
                    <a:solidFill>
                      <a:prstClr val="black"/>
                    </a:solidFill>
                  </a:rPr>
                  <a:t>Oct: lift: </a:t>
                </a:r>
              </a:p>
              <a:p>
                <a:pPr defTabSz="609777">
                  <a:defRPr/>
                </a:pPr>
                <a:r>
                  <a:rPr lang="en-US" sz="800" b="1" kern="0" dirty="0">
                    <a:solidFill>
                      <a:prstClr val="black"/>
                    </a:solidFill>
                  </a:rPr>
                  <a:t>6.1%</a:t>
                </a:r>
              </a:p>
            </p:txBody>
          </p:sp>
        </p:grpSp>
        <p:grpSp>
          <p:nvGrpSpPr>
            <p:cNvPr id="92" name="Group 91"/>
            <p:cNvGrpSpPr/>
            <p:nvPr/>
          </p:nvGrpSpPr>
          <p:grpSpPr>
            <a:xfrm>
              <a:off x="2683362" y="3199440"/>
              <a:ext cx="665397" cy="462873"/>
              <a:chOff x="7235635" y="4909896"/>
              <a:chExt cx="1047320" cy="2482443"/>
            </a:xfrm>
          </p:grpSpPr>
          <p:sp>
            <p:nvSpPr>
              <p:cNvPr id="93" name="Line Callout 1 92"/>
              <p:cNvSpPr/>
              <p:nvPr/>
            </p:nvSpPr>
            <p:spPr>
              <a:xfrm>
                <a:off x="7235635" y="4909896"/>
                <a:ext cx="849045" cy="2235525"/>
              </a:xfrm>
              <a:prstGeom prst="borderCallout1">
                <a:avLst>
                  <a:gd name="adj1" fmla="val 98277"/>
                  <a:gd name="adj2" fmla="val 49966"/>
                  <a:gd name="adj3" fmla="val 197769"/>
                  <a:gd name="adj4" fmla="val 66391"/>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600" kern="0" dirty="0">
                  <a:solidFill>
                    <a:prstClr val="white"/>
                  </a:solidFill>
                </a:endParaRPr>
              </a:p>
            </p:txBody>
          </p:sp>
          <p:sp>
            <p:nvSpPr>
              <p:cNvPr id="94" name="TextBox 93"/>
              <p:cNvSpPr txBox="1"/>
              <p:nvPr/>
            </p:nvSpPr>
            <p:spPr>
              <a:xfrm>
                <a:off x="7292078" y="5163974"/>
                <a:ext cx="990877" cy="2228365"/>
              </a:xfrm>
              <a:prstGeom prst="rect">
                <a:avLst/>
              </a:prstGeom>
              <a:noFill/>
              <a:ln>
                <a:noFill/>
              </a:ln>
            </p:spPr>
            <p:txBody>
              <a:bodyPr wrap="square" rtlCol="0">
                <a:spAutoFit/>
              </a:bodyPr>
              <a:lstStyle/>
              <a:p>
                <a:pPr defTabSz="609777">
                  <a:defRPr/>
                </a:pPr>
                <a:r>
                  <a:rPr lang="en-US" sz="900" dirty="0">
                    <a:solidFill>
                      <a:prstClr val="black"/>
                    </a:solidFill>
                  </a:rPr>
                  <a:t>Jan </a:t>
                </a:r>
                <a:r>
                  <a:rPr lang="en-US" sz="900" kern="0" dirty="0">
                    <a:solidFill>
                      <a:prstClr val="black"/>
                    </a:solidFill>
                  </a:rPr>
                  <a:t>lift</a:t>
                </a:r>
                <a:r>
                  <a:rPr lang="en-US" sz="1200" kern="0" dirty="0">
                    <a:solidFill>
                      <a:prstClr val="black"/>
                    </a:solidFill>
                  </a:rPr>
                  <a:t>:</a:t>
                </a:r>
                <a:r>
                  <a:rPr lang="en-US" sz="900" kern="0" dirty="0">
                    <a:solidFill>
                      <a:prstClr val="black"/>
                    </a:solidFill>
                  </a:rPr>
                  <a:t> </a:t>
                </a:r>
                <a:br>
                  <a:rPr lang="en-US" sz="900" kern="0" dirty="0">
                    <a:solidFill>
                      <a:prstClr val="black"/>
                    </a:solidFill>
                  </a:rPr>
                </a:br>
                <a:r>
                  <a:rPr lang="en-US" sz="900" b="1" kern="0" dirty="0">
                    <a:solidFill>
                      <a:prstClr val="black"/>
                    </a:solidFill>
                  </a:rPr>
                  <a:t>2.5%</a:t>
                </a:r>
                <a:endParaRPr lang="en-US" sz="800" b="1" kern="0" dirty="0">
                  <a:solidFill>
                    <a:prstClr val="black"/>
                  </a:solidFill>
                </a:endParaRPr>
              </a:p>
            </p:txBody>
          </p:sp>
        </p:grpSp>
        <p:grpSp>
          <p:nvGrpSpPr>
            <p:cNvPr id="80" name="Group 79"/>
            <p:cNvGrpSpPr/>
            <p:nvPr/>
          </p:nvGrpSpPr>
          <p:grpSpPr>
            <a:xfrm>
              <a:off x="2499440" y="4533919"/>
              <a:ext cx="780235" cy="338554"/>
              <a:chOff x="6806670" y="2351745"/>
              <a:chExt cx="1060450" cy="457785"/>
            </a:xfrm>
          </p:grpSpPr>
          <p:sp>
            <p:nvSpPr>
              <p:cNvPr id="86" name="Line Callout 1 85"/>
              <p:cNvSpPr/>
              <p:nvPr/>
            </p:nvSpPr>
            <p:spPr>
              <a:xfrm>
                <a:off x="6807238" y="2385240"/>
                <a:ext cx="821077" cy="359313"/>
              </a:xfrm>
              <a:prstGeom prst="borderCallout1">
                <a:avLst>
                  <a:gd name="adj1" fmla="val -1419"/>
                  <a:gd name="adj2" fmla="val 51838"/>
                  <a:gd name="adj3" fmla="val -92399"/>
                  <a:gd name="adj4" fmla="val 148578"/>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87" name="TextBox 86"/>
              <p:cNvSpPr txBox="1"/>
              <p:nvPr/>
            </p:nvSpPr>
            <p:spPr>
              <a:xfrm>
                <a:off x="6806670" y="2351745"/>
                <a:ext cx="1060450" cy="457785"/>
              </a:xfrm>
              <a:prstGeom prst="rect">
                <a:avLst/>
              </a:prstGeom>
              <a:noFill/>
              <a:ln>
                <a:noFill/>
              </a:ln>
            </p:spPr>
            <p:txBody>
              <a:bodyPr wrap="square" rtlCol="0">
                <a:spAutoFit/>
              </a:bodyPr>
              <a:lstStyle/>
              <a:p>
                <a:pPr defTabSz="609777">
                  <a:defRPr/>
                </a:pPr>
                <a:r>
                  <a:rPr lang="en-US" sz="800" kern="0" dirty="0">
                    <a:solidFill>
                      <a:prstClr val="black"/>
                    </a:solidFill>
                  </a:rPr>
                  <a:t>Feb lift:</a:t>
                </a:r>
                <a:r>
                  <a:rPr lang="en-US" sz="800" b="1" kern="0" dirty="0">
                    <a:solidFill>
                      <a:prstClr val="black"/>
                    </a:solidFill>
                  </a:rPr>
                  <a:t> </a:t>
                </a:r>
              </a:p>
              <a:p>
                <a:pPr defTabSz="609777">
                  <a:defRPr/>
                </a:pPr>
                <a:r>
                  <a:rPr lang="en-US" sz="800" b="1" kern="0" dirty="0">
                    <a:solidFill>
                      <a:prstClr val="black"/>
                    </a:solidFill>
                  </a:rPr>
                  <a:t>0.9%</a:t>
                </a:r>
              </a:p>
            </p:txBody>
          </p:sp>
        </p:grpSp>
        <p:grpSp>
          <p:nvGrpSpPr>
            <p:cNvPr id="84" name="Group 83"/>
            <p:cNvGrpSpPr/>
            <p:nvPr/>
          </p:nvGrpSpPr>
          <p:grpSpPr>
            <a:xfrm>
              <a:off x="3116054" y="3522330"/>
              <a:ext cx="814118" cy="338554"/>
              <a:chOff x="7716063" y="5194999"/>
              <a:chExt cx="1009458" cy="452486"/>
            </a:xfrm>
          </p:grpSpPr>
          <p:sp>
            <p:nvSpPr>
              <p:cNvPr id="88" name="Line Callout 1 87"/>
              <p:cNvSpPr/>
              <p:nvPr/>
            </p:nvSpPr>
            <p:spPr>
              <a:xfrm>
                <a:off x="7716063" y="5197161"/>
                <a:ext cx="758255" cy="401646"/>
              </a:xfrm>
              <a:prstGeom prst="borderCallout1">
                <a:avLst>
                  <a:gd name="adj1" fmla="val 100749"/>
                  <a:gd name="adj2" fmla="val 39949"/>
                  <a:gd name="adj3" fmla="val 176629"/>
                  <a:gd name="adj4" fmla="val 91644"/>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89" name="TextBox 88"/>
              <p:cNvSpPr txBox="1"/>
              <p:nvPr/>
            </p:nvSpPr>
            <p:spPr>
              <a:xfrm>
                <a:off x="7768380" y="5194999"/>
                <a:ext cx="957141" cy="452486"/>
              </a:xfrm>
              <a:prstGeom prst="rect">
                <a:avLst/>
              </a:prstGeom>
              <a:noFill/>
              <a:ln>
                <a:noFill/>
              </a:ln>
            </p:spPr>
            <p:txBody>
              <a:bodyPr wrap="square" rtlCol="0">
                <a:spAutoFit/>
              </a:bodyPr>
              <a:lstStyle/>
              <a:p>
                <a:pPr defTabSz="609777">
                  <a:defRPr/>
                </a:pPr>
                <a:r>
                  <a:rPr lang="en-US" sz="800" kern="0" dirty="0">
                    <a:solidFill>
                      <a:prstClr val="black"/>
                    </a:solidFill>
                  </a:rPr>
                  <a:t>Mar lift: </a:t>
                </a:r>
                <a:br>
                  <a:rPr lang="en-US" sz="800" kern="0" dirty="0">
                    <a:solidFill>
                      <a:prstClr val="black"/>
                    </a:solidFill>
                  </a:rPr>
                </a:br>
                <a:r>
                  <a:rPr lang="en-US" sz="800" kern="0" dirty="0">
                    <a:solidFill>
                      <a:prstClr val="black"/>
                    </a:solidFill>
                  </a:rPr>
                  <a:t>0.2%</a:t>
                </a:r>
              </a:p>
            </p:txBody>
          </p:sp>
        </p:grpSp>
        <p:grpSp>
          <p:nvGrpSpPr>
            <p:cNvPr id="90" name="Group 89"/>
            <p:cNvGrpSpPr/>
            <p:nvPr/>
          </p:nvGrpSpPr>
          <p:grpSpPr>
            <a:xfrm>
              <a:off x="3170439" y="4643640"/>
              <a:ext cx="806470" cy="338554"/>
              <a:chOff x="6986873" y="2510351"/>
              <a:chExt cx="1085303" cy="442266"/>
            </a:xfrm>
          </p:grpSpPr>
          <p:sp>
            <p:nvSpPr>
              <p:cNvPr id="91" name="Line Callout 1 90"/>
              <p:cNvSpPr/>
              <p:nvPr/>
            </p:nvSpPr>
            <p:spPr>
              <a:xfrm>
                <a:off x="6986873" y="2511100"/>
                <a:ext cx="849047" cy="347643"/>
              </a:xfrm>
              <a:prstGeom prst="borderCallout1">
                <a:avLst>
                  <a:gd name="adj1" fmla="val 1226"/>
                  <a:gd name="adj2" fmla="val 49051"/>
                  <a:gd name="adj3" fmla="val -175643"/>
                  <a:gd name="adj4" fmla="val 161335"/>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98" name="TextBox 97"/>
              <p:cNvSpPr txBox="1"/>
              <p:nvPr/>
            </p:nvSpPr>
            <p:spPr>
              <a:xfrm>
                <a:off x="7030194" y="2510351"/>
                <a:ext cx="1041982" cy="442266"/>
              </a:xfrm>
              <a:prstGeom prst="rect">
                <a:avLst/>
              </a:prstGeom>
              <a:noFill/>
              <a:ln>
                <a:noFill/>
              </a:ln>
            </p:spPr>
            <p:txBody>
              <a:bodyPr wrap="square" rtlCol="0">
                <a:spAutoFit/>
              </a:bodyPr>
              <a:lstStyle/>
              <a:p>
                <a:pPr defTabSz="609777">
                  <a:defRPr/>
                </a:pPr>
                <a:r>
                  <a:rPr lang="en-US" sz="800" dirty="0">
                    <a:solidFill>
                      <a:prstClr val="black"/>
                    </a:solidFill>
                  </a:rPr>
                  <a:t>Apr lift: </a:t>
                </a:r>
                <a:br>
                  <a:rPr lang="en-US" sz="800" dirty="0">
                    <a:solidFill>
                      <a:prstClr val="black"/>
                    </a:solidFill>
                  </a:rPr>
                </a:br>
                <a:r>
                  <a:rPr lang="en-US" sz="800" b="1" dirty="0">
                    <a:solidFill>
                      <a:prstClr val="black"/>
                    </a:solidFill>
                  </a:rPr>
                  <a:t>2.5% </a:t>
                </a:r>
                <a:endParaRPr lang="en-US" sz="800" b="1" kern="0" dirty="0">
                  <a:solidFill>
                    <a:prstClr val="black"/>
                  </a:solidFill>
                </a:endParaRPr>
              </a:p>
            </p:txBody>
          </p:sp>
        </p:grpSp>
        <p:grpSp>
          <p:nvGrpSpPr>
            <p:cNvPr id="100" name="Group 99"/>
            <p:cNvGrpSpPr/>
            <p:nvPr/>
          </p:nvGrpSpPr>
          <p:grpSpPr>
            <a:xfrm>
              <a:off x="3687421" y="3339467"/>
              <a:ext cx="750377" cy="338554"/>
              <a:chOff x="7654954" y="4858888"/>
              <a:chExt cx="930425" cy="407576"/>
            </a:xfrm>
          </p:grpSpPr>
          <p:sp>
            <p:nvSpPr>
              <p:cNvPr id="101" name="Line Callout 1 100"/>
              <p:cNvSpPr/>
              <p:nvPr/>
            </p:nvSpPr>
            <p:spPr>
              <a:xfrm>
                <a:off x="7654954" y="4892557"/>
                <a:ext cx="758253" cy="299566"/>
              </a:xfrm>
              <a:prstGeom prst="borderCallout1">
                <a:avLst>
                  <a:gd name="adj1" fmla="val 99698"/>
                  <a:gd name="adj2" fmla="val 53691"/>
                  <a:gd name="adj3" fmla="val 337707"/>
                  <a:gd name="adj4" fmla="val 145802"/>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102" name="TextBox 101"/>
              <p:cNvSpPr txBox="1"/>
              <p:nvPr/>
            </p:nvSpPr>
            <p:spPr>
              <a:xfrm>
                <a:off x="7692283" y="4858888"/>
                <a:ext cx="893096" cy="407576"/>
              </a:xfrm>
              <a:prstGeom prst="rect">
                <a:avLst/>
              </a:prstGeom>
              <a:noFill/>
              <a:ln>
                <a:noFill/>
              </a:ln>
            </p:spPr>
            <p:txBody>
              <a:bodyPr wrap="square" rtlCol="0">
                <a:spAutoFit/>
              </a:bodyPr>
              <a:lstStyle/>
              <a:p>
                <a:pPr defTabSz="609777">
                  <a:defRPr/>
                </a:pPr>
                <a:r>
                  <a:rPr lang="en-US" sz="800" dirty="0">
                    <a:solidFill>
                      <a:prstClr val="black"/>
                    </a:solidFill>
                  </a:rPr>
                  <a:t>May lift: </a:t>
                </a:r>
                <a:br>
                  <a:rPr lang="en-US" sz="800" dirty="0">
                    <a:solidFill>
                      <a:prstClr val="black"/>
                    </a:solidFill>
                  </a:rPr>
                </a:br>
                <a:r>
                  <a:rPr lang="en-US" sz="800" b="1" dirty="0">
                    <a:solidFill>
                      <a:prstClr val="black"/>
                    </a:solidFill>
                  </a:rPr>
                  <a:t>0.6%</a:t>
                </a:r>
              </a:p>
            </p:txBody>
          </p:sp>
        </p:grpSp>
        <p:sp>
          <p:nvSpPr>
            <p:cNvPr id="99" name="Line Callout 1 98"/>
            <p:cNvSpPr/>
            <p:nvPr/>
          </p:nvSpPr>
          <p:spPr>
            <a:xfrm>
              <a:off x="4364898" y="3650377"/>
              <a:ext cx="627758" cy="335960"/>
            </a:xfrm>
            <a:prstGeom prst="borderCallout1">
              <a:avLst>
                <a:gd name="adj1" fmla="val 99583"/>
                <a:gd name="adj2" fmla="val 49896"/>
                <a:gd name="adj3" fmla="val 161579"/>
                <a:gd name="adj4" fmla="val 78905"/>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103" name="TextBox 102"/>
            <p:cNvSpPr txBox="1"/>
            <p:nvPr/>
          </p:nvSpPr>
          <p:spPr>
            <a:xfrm>
              <a:off x="4419642" y="3685829"/>
              <a:ext cx="704990" cy="338554"/>
            </a:xfrm>
            <a:prstGeom prst="rect">
              <a:avLst/>
            </a:prstGeom>
            <a:noFill/>
            <a:ln>
              <a:noFill/>
            </a:ln>
          </p:spPr>
          <p:txBody>
            <a:bodyPr wrap="square" rtlCol="0">
              <a:spAutoFit/>
            </a:bodyPr>
            <a:lstStyle/>
            <a:p>
              <a:pPr defTabSz="609777">
                <a:defRPr/>
              </a:pPr>
              <a:r>
                <a:rPr lang="en-US" sz="800" dirty="0">
                  <a:solidFill>
                    <a:prstClr val="black"/>
                  </a:solidFill>
                </a:rPr>
                <a:t>Rollback/</a:t>
              </a:r>
              <a:br>
                <a:rPr lang="en-US" sz="800" dirty="0">
                  <a:solidFill>
                    <a:prstClr val="black"/>
                  </a:solidFill>
                </a:rPr>
              </a:br>
              <a:r>
                <a:rPr lang="en-US" sz="800" dirty="0">
                  <a:solidFill>
                    <a:prstClr val="black"/>
                  </a:solidFill>
                </a:rPr>
                <a:t>cleanup</a:t>
              </a:r>
            </a:p>
          </p:txBody>
        </p:sp>
        <p:grpSp>
          <p:nvGrpSpPr>
            <p:cNvPr id="105" name="Group 104"/>
            <p:cNvGrpSpPr/>
            <p:nvPr/>
          </p:nvGrpSpPr>
          <p:grpSpPr>
            <a:xfrm>
              <a:off x="4391631" y="4364620"/>
              <a:ext cx="839965" cy="338554"/>
              <a:chOff x="7801269" y="3721580"/>
              <a:chExt cx="901727" cy="407576"/>
            </a:xfrm>
          </p:grpSpPr>
          <p:sp>
            <p:nvSpPr>
              <p:cNvPr id="106" name="Line Callout 1 105"/>
              <p:cNvSpPr/>
              <p:nvPr/>
            </p:nvSpPr>
            <p:spPr>
              <a:xfrm>
                <a:off x="7807788" y="3752443"/>
                <a:ext cx="758254" cy="285862"/>
              </a:xfrm>
              <a:prstGeom prst="borderCallout1">
                <a:avLst>
                  <a:gd name="adj1" fmla="val 119"/>
                  <a:gd name="adj2" fmla="val 51974"/>
                  <a:gd name="adj3" fmla="val -120999"/>
                  <a:gd name="adj4" fmla="val 89379"/>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619" kern="0" dirty="0">
                  <a:solidFill>
                    <a:prstClr val="white"/>
                  </a:solidFill>
                </a:endParaRPr>
              </a:p>
            </p:txBody>
          </p:sp>
          <p:sp>
            <p:nvSpPr>
              <p:cNvPr id="108" name="TextBox 107"/>
              <p:cNvSpPr txBox="1"/>
              <p:nvPr/>
            </p:nvSpPr>
            <p:spPr>
              <a:xfrm>
                <a:off x="7801269" y="3721580"/>
                <a:ext cx="901727" cy="407576"/>
              </a:xfrm>
              <a:prstGeom prst="rect">
                <a:avLst/>
              </a:prstGeom>
              <a:noFill/>
              <a:ln>
                <a:noFill/>
              </a:ln>
            </p:spPr>
            <p:txBody>
              <a:bodyPr wrap="square" rtlCol="0">
                <a:spAutoFit/>
              </a:bodyPr>
              <a:lstStyle/>
              <a:p>
                <a:pPr defTabSz="609777">
                  <a:defRPr/>
                </a:pPr>
                <a:r>
                  <a:rPr lang="en-US" sz="800" dirty="0">
                    <a:solidFill>
                      <a:prstClr val="black"/>
                    </a:solidFill>
                  </a:rPr>
                  <a:t>June lift</a:t>
                </a:r>
                <a:r>
                  <a:rPr lang="en-US" sz="800" b="1" dirty="0">
                    <a:solidFill>
                      <a:prstClr val="black"/>
                    </a:solidFill>
                  </a:rPr>
                  <a:t>:</a:t>
                </a:r>
              </a:p>
              <a:p>
                <a:pPr defTabSz="609777">
                  <a:defRPr/>
                </a:pPr>
                <a:r>
                  <a:rPr lang="en-US" sz="800" b="1" dirty="0">
                    <a:solidFill>
                      <a:prstClr val="black"/>
                    </a:solidFill>
                  </a:rPr>
                  <a:t>1.05%</a:t>
                </a:r>
              </a:p>
            </p:txBody>
          </p:sp>
        </p:grpSp>
        <p:grpSp>
          <p:nvGrpSpPr>
            <p:cNvPr id="107" name="Group 106"/>
            <p:cNvGrpSpPr/>
            <p:nvPr/>
          </p:nvGrpSpPr>
          <p:grpSpPr>
            <a:xfrm>
              <a:off x="3476686" y="4940577"/>
              <a:ext cx="906970" cy="376498"/>
              <a:chOff x="7381540" y="4419245"/>
              <a:chExt cx="1229558" cy="453257"/>
            </a:xfrm>
          </p:grpSpPr>
          <p:sp>
            <p:nvSpPr>
              <p:cNvPr id="109" name="Line Callout 1 108"/>
              <p:cNvSpPr/>
              <p:nvPr/>
            </p:nvSpPr>
            <p:spPr>
              <a:xfrm>
                <a:off x="7395067" y="4419245"/>
                <a:ext cx="1119544" cy="407575"/>
              </a:xfrm>
              <a:prstGeom prst="borderCallout1">
                <a:avLst>
                  <a:gd name="adj1" fmla="val 119"/>
                  <a:gd name="adj2" fmla="val 51974"/>
                  <a:gd name="adj3" fmla="val -216579"/>
                  <a:gd name="adj4" fmla="val 102129"/>
                </a:avLst>
              </a:prstGeom>
              <a:solidFill>
                <a:sysClr val="window" lastClr="FFFFFF"/>
              </a:solidFill>
              <a:ln w="25400" cap="flat" cmpd="sng" algn="ctr">
                <a:solidFill>
                  <a:schemeClr val="accent2"/>
                </a:solidFill>
                <a:prstDash val="solid"/>
              </a:ln>
              <a:effectLst/>
            </p:spPr>
            <p:txBody>
              <a:bodyPr rtlCol="0" anchor="ctr"/>
              <a:lstStyle/>
              <a:p>
                <a:pPr algn="ctr" defTabSz="609777">
                  <a:defRPr/>
                </a:pPr>
                <a:endParaRPr lang="en-US" sz="1201" kern="0" dirty="0">
                  <a:solidFill>
                    <a:prstClr val="white"/>
                  </a:solidFill>
                </a:endParaRPr>
              </a:p>
            </p:txBody>
          </p:sp>
          <p:sp>
            <p:nvSpPr>
              <p:cNvPr id="110" name="TextBox 109"/>
              <p:cNvSpPr txBox="1"/>
              <p:nvPr/>
            </p:nvSpPr>
            <p:spPr>
              <a:xfrm>
                <a:off x="7381540" y="4427872"/>
                <a:ext cx="1229558" cy="444630"/>
              </a:xfrm>
              <a:prstGeom prst="rect">
                <a:avLst/>
              </a:prstGeom>
              <a:noFill/>
              <a:ln>
                <a:noFill/>
              </a:ln>
            </p:spPr>
            <p:txBody>
              <a:bodyPr wrap="square" rtlCol="0">
                <a:spAutoFit/>
              </a:bodyPr>
              <a:lstStyle/>
              <a:p>
                <a:pPr defTabSz="609777">
                  <a:defRPr/>
                </a:pPr>
                <a:r>
                  <a:rPr lang="en-US" sz="900" kern="0" dirty="0">
                    <a:solidFill>
                      <a:prstClr val="black"/>
                    </a:solidFill>
                  </a:rPr>
                  <a:t>New models:</a:t>
                </a:r>
                <a:br>
                  <a:rPr lang="en-US" sz="900" kern="0" dirty="0">
                    <a:solidFill>
                      <a:prstClr val="black"/>
                    </a:solidFill>
                  </a:rPr>
                </a:br>
                <a:r>
                  <a:rPr lang="en-US" sz="900" kern="0" dirty="0">
                    <a:solidFill>
                      <a:prstClr val="black"/>
                    </a:solidFill>
                  </a:rPr>
                  <a:t>0.2%</a:t>
                </a:r>
              </a:p>
            </p:txBody>
          </p:sp>
        </p:grpSp>
        <p:sp>
          <p:nvSpPr>
            <p:cNvPr id="118" name="Line Callout 1 117"/>
            <p:cNvSpPr/>
            <p:nvPr/>
          </p:nvSpPr>
          <p:spPr>
            <a:xfrm>
              <a:off x="5148460" y="3620271"/>
              <a:ext cx="481515" cy="314457"/>
            </a:xfrm>
            <a:prstGeom prst="borderCallout1">
              <a:avLst>
                <a:gd name="adj1" fmla="val 102022"/>
                <a:gd name="adj2" fmla="val 48031"/>
                <a:gd name="adj3" fmla="val 163569"/>
                <a:gd name="adj4" fmla="val 59276"/>
              </a:avLst>
            </a:prstGeom>
            <a:solidFill>
              <a:sysClr val="window" lastClr="FFFFFF"/>
            </a:solidFill>
            <a:ln w="25400" cap="flat" cmpd="sng" algn="ctr">
              <a:solidFill>
                <a:schemeClr val="accent2"/>
              </a:solidFill>
              <a:prstDash val="solid"/>
            </a:ln>
            <a:effectLst/>
          </p:spPr>
          <p:txBody>
            <a:bodyPr rtlCol="0" anchor="ctr"/>
            <a:lstStyle/>
            <a:p>
              <a:pPr algn="ctr" defTabSz="609594">
                <a:defRPr/>
              </a:pPr>
              <a:endParaRPr lang="en-US" sz="1201" kern="0" dirty="0">
                <a:solidFill>
                  <a:prstClr val="white"/>
                </a:solidFill>
                <a:latin typeface="Calibri" panose="020F0502020204030204"/>
              </a:endParaRPr>
            </a:p>
          </p:txBody>
        </p:sp>
        <p:sp>
          <p:nvSpPr>
            <p:cNvPr id="124" name="Line Callout 1 123"/>
            <p:cNvSpPr/>
            <p:nvPr/>
          </p:nvSpPr>
          <p:spPr>
            <a:xfrm>
              <a:off x="6465686" y="2932533"/>
              <a:ext cx="637046" cy="380561"/>
            </a:xfrm>
            <a:prstGeom prst="borderCallout1">
              <a:avLst>
                <a:gd name="adj1" fmla="val 100935"/>
                <a:gd name="adj2" fmla="val 51790"/>
                <a:gd name="adj3" fmla="val 256344"/>
                <a:gd name="adj4" fmla="val 38696"/>
              </a:avLst>
            </a:prstGeom>
            <a:solidFill>
              <a:sysClr val="window" lastClr="FFFFFF"/>
            </a:solidFill>
            <a:ln w="25400" cap="flat" cmpd="sng" algn="ctr">
              <a:solidFill>
                <a:schemeClr val="accent2"/>
              </a:solidFill>
              <a:prstDash val="solid"/>
            </a:ln>
            <a:effectLst/>
          </p:spPr>
          <p:txBody>
            <a:bodyPr rtlCol="0" anchor="ctr"/>
            <a:lstStyle/>
            <a:p>
              <a:pPr defTabSz="609594">
                <a:defRPr/>
              </a:pPr>
              <a:r>
                <a:rPr lang="en-US" sz="800" dirty="0">
                  <a:solidFill>
                    <a:prstClr val="black"/>
                  </a:solidFill>
                </a:rPr>
                <a:t>Oct :lift </a:t>
              </a:r>
              <a:br>
                <a:rPr lang="en-US" sz="800" dirty="0">
                  <a:solidFill>
                    <a:prstClr val="black"/>
                  </a:solidFill>
                </a:rPr>
              </a:br>
              <a:r>
                <a:rPr lang="en-US" sz="800" b="1" dirty="0">
                  <a:solidFill>
                    <a:prstClr val="black"/>
                  </a:solidFill>
                </a:rPr>
                <a:t>0.15% </a:t>
              </a:r>
            </a:p>
          </p:txBody>
        </p:sp>
        <p:sp>
          <p:nvSpPr>
            <p:cNvPr id="130" name="TextBox 129"/>
            <p:cNvSpPr txBox="1"/>
            <p:nvPr/>
          </p:nvSpPr>
          <p:spPr>
            <a:xfrm>
              <a:off x="5136659" y="3650130"/>
              <a:ext cx="654233" cy="338554"/>
            </a:xfrm>
            <a:prstGeom prst="rect">
              <a:avLst/>
            </a:prstGeom>
            <a:noFill/>
            <a:ln>
              <a:noFill/>
            </a:ln>
          </p:spPr>
          <p:txBody>
            <a:bodyPr wrap="square" rtlCol="0">
              <a:spAutoFit/>
            </a:bodyPr>
            <a:lstStyle/>
            <a:p>
              <a:pPr defTabSz="609594">
                <a:defRPr/>
              </a:pPr>
              <a:r>
                <a:rPr lang="en-US" sz="800" dirty="0">
                  <a:solidFill>
                    <a:prstClr val="black"/>
                  </a:solidFill>
                  <a:latin typeface="Calibri" panose="020F0502020204030204"/>
                </a:rPr>
                <a:t>Jul lift: </a:t>
              </a:r>
              <a:r>
                <a:rPr lang="en-US" sz="800" b="1" dirty="0">
                  <a:solidFill>
                    <a:prstClr val="black"/>
                  </a:solidFill>
                </a:rPr>
                <a:t>2.2%</a:t>
              </a:r>
            </a:p>
          </p:txBody>
        </p:sp>
        <p:sp>
          <p:nvSpPr>
            <p:cNvPr id="138" name="Line Callout 1 137"/>
            <p:cNvSpPr/>
            <p:nvPr/>
          </p:nvSpPr>
          <p:spPr>
            <a:xfrm>
              <a:off x="5629975" y="3235618"/>
              <a:ext cx="898840" cy="310885"/>
            </a:xfrm>
            <a:prstGeom prst="borderCallout1">
              <a:avLst>
                <a:gd name="adj1" fmla="val 99583"/>
                <a:gd name="adj2" fmla="val 51034"/>
                <a:gd name="adj3" fmla="val 297138"/>
                <a:gd name="adj4" fmla="val 31858"/>
              </a:avLst>
            </a:prstGeom>
            <a:solidFill>
              <a:sysClr val="window" lastClr="FFFFFF"/>
            </a:solidFill>
            <a:ln w="25400" cap="flat" cmpd="sng" algn="ctr">
              <a:solidFill>
                <a:schemeClr val="accent2"/>
              </a:solidFill>
              <a:prstDash val="solid"/>
            </a:ln>
            <a:effectLst/>
          </p:spPr>
          <p:txBody>
            <a:bodyPr rtlCol="0" anchor="ctr"/>
            <a:lstStyle/>
            <a:p>
              <a:pPr algn="ctr" defTabSz="609777"/>
              <a:endParaRPr lang="en-US" sz="1600" kern="0" dirty="0">
                <a:solidFill>
                  <a:prstClr val="white"/>
                </a:solidFill>
              </a:endParaRPr>
            </a:p>
          </p:txBody>
        </p:sp>
        <p:sp>
          <p:nvSpPr>
            <p:cNvPr id="139" name="TextBox 138"/>
            <p:cNvSpPr txBox="1"/>
            <p:nvPr/>
          </p:nvSpPr>
          <p:spPr>
            <a:xfrm>
              <a:off x="5658601" y="3248611"/>
              <a:ext cx="1005648" cy="338554"/>
            </a:xfrm>
            <a:prstGeom prst="rect">
              <a:avLst/>
            </a:prstGeom>
            <a:noFill/>
            <a:ln>
              <a:noFill/>
            </a:ln>
          </p:spPr>
          <p:txBody>
            <a:bodyPr wrap="square" rtlCol="0">
              <a:spAutoFit/>
            </a:bodyPr>
            <a:lstStyle/>
            <a:p>
              <a:pPr defTabSz="609594">
                <a:defRPr/>
              </a:pPr>
              <a:r>
                <a:rPr lang="en-US" sz="800" dirty="0">
                  <a:solidFill>
                    <a:prstClr val="black"/>
                  </a:solidFill>
                </a:rPr>
                <a:t>Aug lift:</a:t>
              </a:r>
            </a:p>
            <a:p>
              <a:pPr defTabSz="609594">
                <a:defRPr/>
              </a:pPr>
              <a:r>
                <a:rPr lang="en-US" sz="800" b="1" dirty="0">
                  <a:solidFill>
                    <a:prstClr val="black"/>
                  </a:solidFill>
                </a:rPr>
                <a:t>4.2%</a:t>
              </a:r>
            </a:p>
          </p:txBody>
        </p:sp>
        <p:grpSp>
          <p:nvGrpSpPr>
            <p:cNvPr id="140" name="Group 139"/>
            <p:cNvGrpSpPr/>
            <p:nvPr/>
          </p:nvGrpSpPr>
          <p:grpSpPr>
            <a:xfrm>
              <a:off x="5862068" y="4254007"/>
              <a:ext cx="929434" cy="342530"/>
              <a:chOff x="6095271" y="4108984"/>
              <a:chExt cx="606780" cy="153916"/>
            </a:xfrm>
          </p:grpSpPr>
          <p:sp>
            <p:nvSpPr>
              <p:cNvPr id="141" name="Line Callout 1 140"/>
              <p:cNvSpPr/>
              <p:nvPr/>
            </p:nvSpPr>
            <p:spPr>
              <a:xfrm>
                <a:off x="6095271" y="4108984"/>
                <a:ext cx="556293" cy="137888"/>
              </a:xfrm>
              <a:prstGeom prst="borderCallout1">
                <a:avLst>
                  <a:gd name="adj1" fmla="val 119"/>
                  <a:gd name="adj2" fmla="val 51974"/>
                  <a:gd name="adj3" fmla="val -131783"/>
                  <a:gd name="adj4" fmla="val 154489"/>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42" name="TextBox 120"/>
              <p:cNvSpPr txBox="1"/>
              <p:nvPr/>
            </p:nvSpPr>
            <p:spPr>
              <a:xfrm>
                <a:off x="6104659" y="4110771"/>
                <a:ext cx="597392" cy="152129"/>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latin typeface="Calibri" panose="020F0502020204030204"/>
                  </a:rPr>
                  <a:t>Nov lift:</a:t>
                </a:r>
              </a:p>
              <a:p>
                <a:pPr defTabSz="609594">
                  <a:defRPr/>
                </a:pPr>
                <a:r>
                  <a:rPr lang="en-US" sz="800" b="1">
                    <a:solidFill>
                      <a:prstClr val="black"/>
                    </a:solidFill>
                    <a:latin typeface="Calibri" panose="020F0502020204030204"/>
                  </a:rPr>
                  <a:t>3.6%</a:t>
                </a:r>
                <a:endParaRPr lang="en-US" sz="800" b="1" dirty="0">
                  <a:solidFill>
                    <a:prstClr val="black"/>
                  </a:solidFill>
                  <a:latin typeface="Calibri" panose="020F0502020204030204"/>
                </a:endParaRPr>
              </a:p>
            </p:txBody>
          </p:sp>
        </p:grpSp>
        <p:grpSp>
          <p:nvGrpSpPr>
            <p:cNvPr id="143" name="Group 142"/>
            <p:cNvGrpSpPr/>
            <p:nvPr/>
          </p:nvGrpSpPr>
          <p:grpSpPr>
            <a:xfrm>
              <a:off x="6738443" y="4076410"/>
              <a:ext cx="1178394" cy="393823"/>
              <a:chOff x="5976957" y="4219438"/>
              <a:chExt cx="800772" cy="173796"/>
            </a:xfrm>
          </p:grpSpPr>
          <p:sp>
            <p:nvSpPr>
              <p:cNvPr id="144" name="Line Callout 1 143"/>
              <p:cNvSpPr/>
              <p:nvPr/>
            </p:nvSpPr>
            <p:spPr>
              <a:xfrm>
                <a:off x="6019945" y="4219438"/>
                <a:ext cx="424660" cy="173635"/>
              </a:xfrm>
              <a:prstGeom prst="borderCallout1">
                <a:avLst>
                  <a:gd name="adj1" fmla="val 119"/>
                  <a:gd name="adj2" fmla="val 51974"/>
                  <a:gd name="adj3" fmla="val -174475"/>
                  <a:gd name="adj4" fmla="val 236877"/>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45" name="TextBox 120"/>
              <p:cNvSpPr txBox="1"/>
              <p:nvPr/>
            </p:nvSpPr>
            <p:spPr>
              <a:xfrm>
                <a:off x="5976957" y="4243828"/>
                <a:ext cx="800772" cy="149406"/>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latin typeface="Calibri" panose="020F0502020204030204"/>
                  </a:rPr>
                  <a:t>Jan lift: </a:t>
                </a:r>
                <a:br>
                  <a:rPr lang="en-US" sz="800" dirty="0">
                    <a:solidFill>
                      <a:prstClr val="black"/>
                    </a:solidFill>
                    <a:latin typeface="Calibri" panose="020F0502020204030204"/>
                  </a:rPr>
                </a:br>
                <a:r>
                  <a:rPr lang="en-US" sz="800" b="1" dirty="0">
                    <a:solidFill>
                      <a:srgbClr val="FF0000"/>
                    </a:solidFill>
                    <a:latin typeface="Calibri" panose="020F0502020204030204"/>
                  </a:rPr>
                  <a:t>-3.1%</a:t>
                </a:r>
              </a:p>
            </p:txBody>
          </p:sp>
        </p:grpSp>
        <p:sp>
          <p:nvSpPr>
            <p:cNvPr id="146" name="Line Callout 1 145"/>
            <p:cNvSpPr/>
            <p:nvPr/>
          </p:nvSpPr>
          <p:spPr>
            <a:xfrm>
              <a:off x="6528815" y="2299712"/>
              <a:ext cx="897806" cy="366413"/>
            </a:xfrm>
            <a:prstGeom prst="borderCallout1">
              <a:avLst>
                <a:gd name="adj1" fmla="val 99583"/>
                <a:gd name="adj2" fmla="val 51034"/>
                <a:gd name="adj3" fmla="val 335402"/>
                <a:gd name="adj4" fmla="val 234830"/>
              </a:avLst>
            </a:prstGeom>
            <a:solidFill>
              <a:sysClr val="window" lastClr="FFFFFF"/>
            </a:solidFill>
            <a:ln w="25400" cap="flat" cmpd="sng" algn="ctr">
              <a:solidFill>
                <a:schemeClr val="accent2"/>
              </a:solidFill>
              <a:prstDash val="solid"/>
            </a:ln>
            <a:effectLst/>
          </p:spPr>
          <p:txBody>
            <a:bodyPr rtlCol="0" anchor="ctr"/>
            <a:lstStyle/>
            <a:p>
              <a:pPr algn="ctr" defTabSz="609777"/>
              <a:endParaRPr lang="en-US" sz="1600" kern="0" dirty="0">
                <a:solidFill>
                  <a:prstClr val="white"/>
                </a:solidFill>
              </a:endParaRPr>
            </a:p>
          </p:txBody>
        </p:sp>
        <p:sp>
          <p:nvSpPr>
            <p:cNvPr id="147" name="TextBox 146"/>
            <p:cNvSpPr txBox="1"/>
            <p:nvPr/>
          </p:nvSpPr>
          <p:spPr>
            <a:xfrm>
              <a:off x="6563448" y="2362455"/>
              <a:ext cx="1097075" cy="461665"/>
            </a:xfrm>
            <a:prstGeom prst="rect">
              <a:avLst/>
            </a:prstGeom>
            <a:noFill/>
            <a:ln>
              <a:noFill/>
            </a:ln>
          </p:spPr>
          <p:txBody>
            <a:bodyPr wrap="square" rtlCol="0">
              <a:spAutoFit/>
            </a:bodyPr>
            <a:lstStyle/>
            <a:p>
              <a:pPr defTabSz="609594">
                <a:defRPr/>
              </a:pPr>
              <a:r>
                <a:rPr lang="en-US" sz="800" dirty="0">
                  <a:solidFill>
                    <a:prstClr val="black"/>
                  </a:solidFill>
                  <a:latin typeface="Calibri" panose="020F0502020204030204"/>
                </a:rPr>
                <a:t>Feb lift</a:t>
              </a:r>
              <a:r>
                <a:rPr lang="en-US" sz="800" b="1" dirty="0">
                  <a:solidFill>
                    <a:prstClr val="black"/>
                  </a:solidFill>
                  <a:latin typeface="Calibri" panose="020F0502020204030204"/>
                </a:rPr>
                <a:t>:</a:t>
              </a:r>
            </a:p>
            <a:p>
              <a:pPr defTabSz="609594">
                <a:defRPr/>
              </a:pPr>
              <a:r>
                <a:rPr lang="en-US" sz="800" b="1" dirty="0">
                  <a:solidFill>
                    <a:srgbClr val="FF0000"/>
                  </a:solidFill>
                  <a:latin typeface="Calibri" panose="020F0502020204030204"/>
                </a:rPr>
                <a:t>-1.2%</a:t>
              </a:r>
            </a:p>
            <a:p>
              <a:pPr marL="114300" indent="-114300" defTabSz="609594">
                <a:buFont typeface="Arial" panose="020B0604020202020204" pitchFamily="34" charset="0"/>
                <a:buChar char="•"/>
                <a:defRPr/>
              </a:pPr>
              <a:endParaRPr lang="en-US" sz="800" dirty="0">
                <a:solidFill>
                  <a:prstClr val="black"/>
                </a:solidFill>
                <a:latin typeface="Calibri" panose="020F0502020204030204"/>
              </a:endParaRPr>
            </a:p>
          </p:txBody>
        </p:sp>
        <p:grpSp>
          <p:nvGrpSpPr>
            <p:cNvPr id="148" name="Group 147"/>
            <p:cNvGrpSpPr/>
            <p:nvPr/>
          </p:nvGrpSpPr>
          <p:grpSpPr>
            <a:xfrm>
              <a:off x="7645632" y="4046294"/>
              <a:ext cx="994259" cy="381386"/>
              <a:chOff x="5931055" y="4050020"/>
              <a:chExt cx="637463" cy="163891"/>
            </a:xfrm>
          </p:grpSpPr>
          <p:sp>
            <p:nvSpPr>
              <p:cNvPr id="149" name="Line Callout 1 148"/>
              <p:cNvSpPr/>
              <p:nvPr/>
            </p:nvSpPr>
            <p:spPr>
              <a:xfrm>
                <a:off x="5931055" y="4050020"/>
                <a:ext cx="556293" cy="158247"/>
              </a:xfrm>
              <a:prstGeom prst="borderCallout1">
                <a:avLst>
                  <a:gd name="adj1" fmla="val 119"/>
                  <a:gd name="adj2" fmla="val 51974"/>
                  <a:gd name="adj3" fmla="val -62660"/>
                  <a:gd name="adj4" fmla="val 167308"/>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50" name="TextBox 120"/>
              <p:cNvSpPr txBox="1"/>
              <p:nvPr/>
            </p:nvSpPr>
            <p:spPr>
              <a:xfrm>
                <a:off x="5973253" y="4068426"/>
                <a:ext cx="595265" cy="145485"/>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latin typeface="Calibri" panose="020F0502020204030204"/>
                  </a:rPr>
                  <a:t>Mar lift: </a:t>
                </a:r>
                <a:br>
                  <a:rPr lang="en-US" sz="800" dirty="0">
                    <a:solidFill>
                      <a:prstClr val="black"/>
                    </a:solidFill>
                    <a:latin typeface="Calibri" panose="020F0502020204030204"/>
                  </a:rPr>
                </a:br>
                <a:r>
                  <a:rPr lang="en-US" sz="800" b="1" dirty="0">
                    <a:solidFill>
                      <a:prstClr val="black"/>
                    </a:solidFill>
                    <a:latin typeface="Calibri" panose="020F0502020204030204"/>
                  </a:rPr>
                  <a:t>3.6%</a:t>
                </a:r>
              </a:p>
            </p:txBody>
          </p:sp>
        </p:grpSp>
        <p:sp>
          <p:nvSpPr>
            <p:cNvPr id="151" name="Line Callout 1 150"/>
            <p:cNvSpPr/>
            <p:nvPr/>
          </p:nvSpPr>
          <p:spPr>
            <a:xfrm>
              <a:off x="9071442" y="3017078"/>
              <a:ext cx="760866" cy="345887"/>
            </a:xfrm>
            <a:prstGeom prst="borderCallout1">
              <a:avLst>
                <a:gd name="adj1" fmla="val 99583"/>
                <a:gd name="adj2" fmla="val 51034"/>
                <a:gd name="adj3" fmla="val 178218"/>
                <a:gd name="adj4" fmla="val 127324"/>
              </a:avLst>
            </a:prstGeom>
            <a:solidFill>
              <a:sysClr val="window" lastClr="FFFFFF"/>
            </a:solidFill>
            <a:ln w="25400" cap="flat" cmpd="sng" algn="ctr">
              <a:solidFill>
                <a:schemeClr val="accent2"/>
              </a:solidFill>
              <a:prstDash val="solid"/>
            </a:ln>
            <a:effectLst/>
          </p:spPr>
          <p:txBody>
            <a:bodyPr rtlCol="0" anchor="ctr"/>
            <a:lstStyle/>
            <a:p>
              <a:pPr algn="ctr" defTabSz="609594">
                <a:defRPr/>
              </a:pPr>
              <a:endParaRPr lang="en-US" sz="1201" kern="0" dirty="0">
                <a:solidFill>
                  <a:prstClr val="white"/>
                </a:solidFill>
                <a:latin typeface="Calibri" panose="020F0502020204030204"/>
              </a:endParaRPr>
            </a:p>
          </p:txBody>
        </p:sp>
        <p:sp>
          <p:nvSpPr>
            <p:cNvPr id="152" name="TextBox 151"/>
            <p:cNvSpPr txBox="1"/>
            <p:nvPr/>
          </p:nvSpPr>
          <p:spPr>
            <a:xfrm>
              <a:off x="9144231" y="3065252"/>
              <a:ext cx="915556" cy="461665"/>
            </a:xfrm>
            <a:prstGeom prst="rect">
              <a:avLst/>
            </a:prstGeom>
            <a:noFill/>
            <a:ln>
              <a:noFill/>
            </a:ln>
          </p:spPr>
          <p:txBody>
            <a:bodyPr wrap="square" rtlCol="0">
              <a:spAutoFit/>
            </a:bodyPr>
            <a:lstStyle/>
            <a:p>
              <a:pPr defTabSz="609594">
                <a:defRPr/>
              </a:pPr>
              <a:r>
                <a:rPr lang="en-US" sz="800" dirty="0">
                  <a:solidFill>
                    <a:prstClr val="black"/>
                  </a:solidFill>
                  <a:latin typeface="Calibri" panose="020F0502020204030204"/>
                </a:rPr>
                <a:t>June lift:</a:t>
              </a:r>
            </a:p>
            <a:p>
              <a:pPr defTabSz="609594">
                <a:defRPr/>
              </a:pPr>
              <a:r>
                <a:rPr lang="en-US" sz="800" b="1" dirty="0">
                  <a:solidFill>
                    <a:prstClr val="black"/>
                  </a:solidFill>
                  <a:latin typeface="Calibri" panose="020F0502020204030204"/>
                </a:rPr>
                <a:t>1.1%</a:t>
              </a:r>
            </a:p>
            <a:p>
              <a:pPr marL="114300" indent="-114300" defTabSz="609594">
                <a:buFont typeface="Arial" panose="020B0604020202020204" pitchFamily="34" charset="0"/>
                <a:buChar char="•"/>
                <a:defRPr/>
              </a:pPr>
              <a:endParaRPr lang="en-US" sz="800" dirty="0">
                <a:solidFill>
                  <a:prstClr val="black"/>
                </a:solidFill>
                <a:latin typeface="Calibri" panose="020F0502020204030204"/>
              </a:endParaRPr>
            </a:p>
          </p:txBody>
        </p:sp>
        <p:grpSp>
          <p:nvGrpSpPr>
            <p:cNvPr id="153" name="Group 152"/>
            <p:cNvGrpSpPr/>
            <p:nvPr/>
          </p:nvGrpSpPr>
          <p:grpSpPr>
            <a:xfrm>
              <a:off x="4748047" y="4707147"/>
              <a:ext cx="932545" cy="369331"/>
              <a:chOff x="5954382" y="4325913"/>
              <a:chExt cx="556293" cy="159449"/>
            </a:xfrm>
          </p:grpSpPr>
          <p:sp>
            <p:nvSpPr>
              <p:cNvPr id="154" name="Line Callout 1 153"/>
              <p:cNvSpPr/>
              <p:nvPr/>
            </p:nvSpPr>
            <p:spPr>
              <a:xfrm>
                <a:off x="5954382" y="4335327"/>
                <a:ext cx="556293" cy="124301"/>
              </a:xfrm>
              <a:prstGeom prst="borderCallout1">
                <a:avLst>
                  <a:gd name="adj1" fmla="val 119"/>
                  <a:gd name="adj2" fmla="val 51974"/>
                  <a:gd name="adj3" fmla="val -226903"/>
                  <a:gd name="adj4" fmla="val 166562"/>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55" name="TextBox 120"/>
              <p:cNvSpPr txBox="1"/>
              <p:nvPr/>
            </p:nvSpPr>
            <p:spPr>
              <a:xfrm>
                <a:off x="5988463" y="4325913"/>
                <a:ext cx="406588" cy="159449"/>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900" dirty="0">
                    <a:solidFill>
                      <a:prstClr val="black"/>
                    </a:solidFill>
                  </a:rPr>
                  <a:t>Sep lift </a:t>
                </a:r>
                <a:r>
                  <a:rPr lang="en-US" sz="900" b="1" dirty="0">
                    <a:solidFill>
                      <a:prstClr val="black"/>
                    </a:solidFill>
                  </a:rPr>
                  <a:t>:</a:t>
                </a:r>
              </a:p>
              <a:p>
                <a:pPr defTabSz="609594">
                  <a:defRPr/>
                </a:pPr>
                <a:r>
                  <a:rPr lang="en-US" sz="900" b="1" dirty="0">
                    <a:solidFill>
                      <a:prstClr val="black"/>
                    </a:solidFill>
                  </a:rPr>
                  <a:t>6.8%</a:t>
                </a:r>
              </a:p>
            </p:txBody>
          </p:sp>
        </p:grpSp>
        <p:sp>
          <p:nvSpPr>
            <p:cNvPr id="156" name="Line Callout 1 155"/>
            <p:cNvSpPr/>
            <p:nvPr/>
          </p:nvSpPr>
          <p:spPr>
            <a:xfrm>
              <a:off x="8045713" y="2781786"/>
              <a:ext cx="852213" cy="370018"/>
            </a:xfrm>
            <a:prstGeom prst="borderCallout1">
              <a:avLst>
                <a:gd name="adj1" fmla="val 100935"/>
                <a:gd name="adj2" fmla="val 51790"/>
                <a:gd name="adj3" fmla="val 227227"/>
                <a:gd name="adj4" fmla="val 146709"/>
              </a:avLst>
            </a:prstGeom>
            <a:solidFill>
              <a:sysClr val="window" lastClr="FFFFFF"/>
            </a:solidFill>
            <a:ln w="25400" cap="flat" cmpd="sng" algn="ctr">
              <a:solidFill>
                <a:schemeClr val="accent2"/>
              </a:solidFill>
              <a:prstDash val="solid"/>
            </a:ln>
            <a:effectLst/>
          </p:spPr>
          <p:txBody>
            <a:bodyPr rtlCol="0" anchor="ctr"/>
            <a:lstStyle/>
            <a:p>
              <a:pPr defTabSz="609594">
                <a:defRPr/>
              </a:pPr>
              <a:r>
                <a:rPr lang="en-US" sz="800" dirty="0">
                  <a:solidFill>
                    <a:prstClr val="black"/>
                  </a:solidFill>
                </a:rPr>
                <a:t>Apr lift:</a:t>
              </a:r>
              <a:br>
                <a:rPr lang="en-US" sz="800" b="1" dirty="0">
                  <a:solidFill>
                    <a:prstClr val="black"/>
                  </a:solidFill>
                </a:rPr>
              </a:br>
              <a:r>
                <a:rPr lang="en-US" sz="800" b="1" dirty="0">
                  <a:solidFill>
                    <a:prstClr val="black"/>
                  </a:solidFill>
                </a:rPr>
                <a:t>1%</a:t>
              </a:r>
            </a:p>
          </p:txBody>
        </p:sp>
        <p:grpSp>
          <p:nvGrpSpPr>
            <p:cNvPr id="157" name="Group 156"/>
            <p:cNvGrpSpPr/>
            <p:nvPr/>
          </p:nvGrpSpPr>
          <p:grpSpPr>
            <a:xfrm>
              <a:off x="8714098" y="3955582"/>
              <a:ext cx="1002166" cy="351719"/>
              <a:chOff x="6050239" y="4202618"/>
              <a:chExt cx="605392" cy="113540"/>
            </a:xfrm>
          </p:grpSpPr>
          <p:sp>
            <p:nvSpPr>
              <p:cNvPr id="158" name="Line Callout 1 157"/>
              <p:cNvSpPr/>
              <p:nvPr/>
            </p:nvSpPr>
            <p:spPr>
              <a:xfrm>
                <a:off x="6078425" y="4202618"/>
                <a:ext cx="320285" cy="97612"/>
              </a:xfrm>
              <a:prstGeom prst="borderCallout1">
                <a:avLst>
                  <a:gd name="adj1" fmla="val 119"/>
                  <a:gd name="adj2" fmla="val 51974"/>
                  <a:gd name="adj3" fmla="val -55647"/>
                  <a:gd name="adj4" fmla="val 204892"/>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59" name="TextBox 120"/>
              <p:cNvSpPr txBox="1"/>
              <p:nvPr/>
            </p:nvSpPr>
            <p:spPr>
              <a:xfrm>
                <a:off x="6050239" y="4206868"/>
                <a:ext cx="605392" cy="109290"/>
              </a:xfrm>
              <a:prstGeom prst="rect">
                <a:avLst/>
              </a:prstGeom>
              <a:noFill/>
              <a:ln>
                <a:noFill/>
              </a:ln>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rPr>
                  <a:t>May lift: </a:t>
                </a:r>
              </a:p>
              <a:p>
                <a:pPr defTabSz="609594">
                  <a:defRPr/>
                </a:pPr>
                <a:r>
                  <a:rPr lang="en-US" sz="800" b="1" dirty="0">
                    <a:solidFill>
                      <a:prstClr val="black"/>
                    </a:solidFill>
                  </a:rPr>
                  <a:t>0.5%</a:t>
                </a:r>
              </a:p>
            </p:txBody>
          </p:sp>
        </p:grpSp>
        <p:grpSp>
          <p:nvGrpSpPr>
            <p:cNvPr id="160" name="Group 159"/>
            <p:cNvGrpSpPr/>
            <p:nvPr/>
          </p:nvGrpSpPr>
          <p:grpSpPr>
            <a:xfrm>
              <a:off x="10354167" y="3630294"/>
              <a:ext cx="957714" cy="603390"/>
              <a:chOff x="6527936" y="3869970"/>
              <a:chExt cx="656936" cy="259505"/>
            </a:xfrm>
          </p:grpSpPr>
          <p:sp>
            <p:nvSpPr>
              <p:cNvPr id="161" name="Line Callout 1 160"/>
              <p:cNvSpPr/>
              <p:nvPr/>
            </p:nvSpPr>
            <p:spPr>
              <a:xfrm>
                <a:off x="6527936" y="3869970"/>
                <a:ext cx="556293" cy="118349"/>
              </a:xfrm>
              <a:prstGeom prst="borderCallout1">
                <a:avLst>
                  <a:gd name="adj1" fmla="val 119"/>
                  <a:gd name="adj2" fmla="val 51974"/>
                  <a:gd name="adj3" fmla="val -68838"/>
                  <a:gd name="adj4" fmla="val 13820"/>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62" name="TextBox 120"/>
              <p:cNvSpPr txBox="1"/>
              <p:nvPr/>
            </p:nvSpPr>
            <p:spPr>
              <a:xfrm>
                <a:off x="6577130" y="3877976"/>
                <a:ext cx="607742" cy="251499"/>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rPr>
                  <a:t>Jul lift: </a:t>
                </a:r>
                <a:br>
                  <a:rPr lang="en-US" sz="800" dirty="0">
                    <a:solidFill>
                      <a:prstClr val="black"/>
                    </a:solidFill>
                  </a:rPr>
                </a:br>
                <a:r>
                  <a:rPr lang="en-US" sz="800" b="1" dirty="0">
                    <a:solidFill>
                      <a:prstClr val="black"/>
                    </a:solidFill>
                  </a:rPr>
                  <a:t>-0.6%</a:t>
                </a:r>
              </a:p>
              <a:p>
                <a:pPr defTabSz="609594">
                  <a:defRPr/>
                </a:pPr>
                <a:endParaRPr lang="en-US" sz="800" dirty="0">
                  <a:solidFill>
                    <a:prstClr val="black"/>
                  </a:solidFill>
                </a:endParaRPr>
              </a:p>
              <a:p>
                <a:pPr marL="114300" indent="-114300" defTabSz="609594">
                  <a:buFont typeface="Arial" panose="020B0604020202020204" pitchFamily="34" charset="0"/>
                  <a:buChar char="•"/>
                  <a:defRPr/>
                </a:pPr>
                <a:endParaRPr lang="en-US" sz="800" dirty="0">
                  <a:solidFill>
                    <a:prstClr val="black"/>
                  </a:solidFill>
                </a:endParaRPr>
              </a:p>
            </p:txBody>
          </p:sp>
        </p:grpSp>
        <p:sp>
          <p:nvSpPr>
            <p:cNvPr id="163" name="Line Callout 1 162"/>
            <p:cNvSpPr/>
            <p:nvPr/>
          </p:nvSpPr>
          <p:spPr>
            <a:xfrm>
              <a:off x="9868692" y="2595374"/>
              <a:ext cx="890971" cy="372824"/>
            </a:xfrm>
            <a:prstGeom prst="borderCallout1">
              <a:avLst>
                <a:gd name="adj1" fmla="val 99583"/>
                <a:gd name="adj2" fmla="val 51034"/>
                <a:gd name="adj3" fmla="val 243481"/>
                <a:gd name="adj4" fmla="val 136415"/>
              </a:avLst>
            </a:prstGeom>
            <a:solidFill>
              <a:sysClr val="window" lastClr="FFFFFF"/>
            </a:solidFill>
            <a:ln w="25400" cap="flat" cmpd="sng" algn="ctr">
              <a:solidFill>
                <a:schemeClr val="accent2"/>
              </a:solidFill>
              <a:prstDash val="solid"/>
            </a:ln>
            <a:effectLst/>
          </p:spPr>
          <p:txBody>
            <a:bodyPr rtlCol="0" anchor="ctr"/>
            <a:lstStyle/>
            <a:p>
              <a:pPr defTabSz="609594">
                <a:defRPr/>
              </a:pPr>
              <a:r>
                <a:rPr lang="en-US" sz="800" dirty="0">
                  <a:solidFill>
                    <a:prstClr val="black"/>
                  </a:solidFill>
                  <a:latin typeface="Calibri" panose="020F0502020204030204"/>
                </a:rPr>
                <a:t>Aug Lift: </a:t>
              </a:r>
              <a:br>
                <a:rPr lang="en-US" sz="800" dirty="0">
                  <a:solidFill>
                    <a:prstClr val="black"/>
                  </a:solidFill>
                  <a:latin typeface="Calibri" panose="020F0502020204030204"/>
                </a:rPr>
              </a:br>
              <a:r>
                <a:rPr lang="en-US" sz="800" b="1" dirty="0">
                  <a:solidFill>
                    <a:prstClr val="black"/>
                  </a:solidFill>
                  <a:latin typeface="Calibri" panose="020F0502020204030204"/>
                </a:rPr>
                <a:t>1.4%</a:t>
              </a:r>
            </a:p>
          </p:txBody>
        </p:sp>
        <p:grpSp>
          <p:nvGrpSpPr>
            <p:cNvPr id="164" name="Group 163"/>
            <p:cNvGrpSpPr/>
            <p:nvPr/>
          </p:nvGrpSpPr>
          <p:grpSpPr>
            <a:xfrm>
              <a:off x="11236875" y="3752236"/>
              <a:ext cx="952405" cy="338553"/>
              <a:chOff x="6532394" y="3890235"/>
              <a:chExt cx="616061" cy="152070"/>
            </a:xfrm>
          </p:grpSpPr>
          <p:sp>
            <p:nvSpPr>
              <p:cNvPr id="165" name="Line Callout 1 164"/>
              <p:cNvSpPr/>
              <p:nvPr/>
            </p:nvSpPr>
            <p:spPr>
              <a:xfrm>
                <a:off x="6532394" y="3890235"/>
                <a:ext cx="556293" cy="131874"/>
              </a:xfrm>
              <a:prstGeom prst="borderCallout1">
                <a:avLst>
                  <a:gd name="adj1" fmla="val 119"/>
                  <a:gd name="adj2" fmla="val 51974"/>
                  <a:gd name="adj3" fmla="val -40055"/>
                  <a:gd name="adj4" fmla="val 45813"/>
                </a:avLst>
              </a:prstGeom>
              <a:solidFill>
                <a:sysClr val="window" lastClr="FFFFFF"/>
              </a:solidFill>
              <a:ln w="25400" cap="flat" cmpd="sng" algn="ctr">
                <a:solidFill>
                  <a:schemeClr val="accent2"/>
                </a:solidFill>
                <a:prstDash val="solid"/>
              </a:ln>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09594">
                  <a:defRPr/>
                </a:pPr>
                <a:endParaRPr lang="en-US" sz="619" kern="0" dirty="0">
                  <a:solidFill>
                    <a:prstClr val="white"/>
                  </a:solidFill>
                  <a:latin typeface="Calibri" panose="020F0502020204030204"/>
                </a:endParaRPr>
              </a:p>
            </p:txBody>
          </p:sp>
          <p:sp>
            <p:nvSpPr>
              <p:cNvPr id="166" name="TextBox 120"/>
              <p:cNvSpPr txBox="1"/>
              <p:nvPr/>
            </p:nvSpPr>
            <p:spPr>
              <a:xfrm>
                <a:off x="6553190" y="3890235"/>
                <a:ext cx="595265" cy="152070"/>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defTabSz="609594">
                  <a:defRPr/>
                </a:pPr>
                <a:r>
                  <a:rPr lang="en-US" sz="800" dirty="0">
                    <a:solidFill>
                      <a:prstClr val="black"/>
                    </a:solidFill>
                  </a:rPr>
                  <a:t>Sept lift</a:t>
                </a:r>
                <a:r>
                  <a:rPr lang="en-US" sz="800" b="1" dirty="0">
                    <a:solidFill>
                      <a:prstClr val="black"/>
                    </a:solidFill>
                  </a:rPr>
                  <a:t>:</a:t>
                </a:r>
                <a:br>
                  <a:rPr lang="en-US" sz="800" b="1" dirty="0">
                    <a:solidFill>
                      <a:prstClr val="black"/>
                    </a:solidFill>
                  </a:rPr>
                </a:br>
                <a:r>
                  <a:rPr lang="en-US" sz="800" b="1" dirty="0">
                    <a:solidFill>
                      <a:prstClr val="black"/>
                    </a:solidFill>
                  </a:rPr>
                  <a:t>1.6%</a:t>
                </a:r>
              </a:p>
            </p:txBody>
          </p:sp>
        </p:grpSp>
        <p:sp>
          <p:nvSpPr>
            <p:cNvPr id="167" name="Line Callout 1 166"/>
            <p:cNvSpPr/>
            <p:nvPr/>
          </p:nvSpPr>
          <p:spPr>
            <a:xfrm>
              <a:off x="11165159" y="2618848"/>
              <a:ext cx="981169" cy="428738"/>
            </a:xfrm>
            <a:prstGeom prst="borderCallout1">
              <a:avLst>
                <a:gd name="adj1" fmla="val 99583"/>
                <a:gd name="adj2" fmla="val 51034"/>
                <a:gd name="adj3" fmla="val 217889"/>
                <a:gd name="adj4" fmla="val 86372"/>
              </a:avLst>
            </a:prstGeom>
            <a:solidFill>
              <a:sysClr val="window" lastClr="FFFFFF"/>
            </a:solidFill>
            <a:ln w="25400" cap="flat" cmpd="sng" algn="ctr">
              <a:solidFill>
                <a:schemeClr val="accent2"/>
              </a:solidFill>
              <a:prstDash val="solid"/>
            </a:ln>
            <a:effectLst/>
          </p:spPr>
          <p:txBody>
            <a:bodyPr rtlCol="0" anchor="ctr"/>
            <a:lstStyle/>
            <a:p>
              <a:pPr defTabSz="609594">
                <a:defRPr/>
              </a:pPr>
              <a:r>
                <a:rPr lang="en-US" sz="800" dirty="0">
                  <a:solidFill>
                    <a:prstClr val="black"/>
                  </a:solidFill>
                  <a:latin typeface="Calibri" panose="020F0502020204030204"/>
                </a:rPr>
                <a:t>Oct lift</a:t>
              </a:r>
              <a:r>
                <a:rPr lang="en-US" sz="800" b="1" dirty="0">
                  <a:solidFill>
                    <a:prstClr val="black"/>
                  </a:solidFill>
                  <a:latin typeface="Calibri" panose="020F0502020204030204"/>
                </a:rPr>
                <a:t>:</a:t>
              </a:r>
              <a:br>
                <a:rPr lang="en-US" sz="800" b="1" dirty="0">
                  <a:solidFill>
                    <a:prstClr val="black"/>
                  </a:solidFill>
                  <a:latin typeface="Calibri" panose="020F0502020204030204"/>
                </a:rPr>
              </a:br>
              <a:r>
                <a:rPr lang="en-US" sz="800" b="1" dirty="0">
                  <a:solidFill>
                    <a:prstClr val="black"/>
                  </a:solidFill>
                  <a:latin typeface="Calibri" panose="020F0502020204030204"/>
                </a:rPr>
                <a:t> 1.9%</a:t>
              </a:r>
            </a:p>
          </p:txBody>
        </p:sp>
      </p:grpSp>
      <p:sp>
        <p:nvSpPr>
          <p:cNvPr id="3" name="TextBox 2"/>
          <p:cNvSpPr txBox="1"/>
          <p:nvPr/>
        </p:nvSpPr>
        <p:spPr>
          <a:xfrm>
            <a:off x="498879" y="5742928"/>
            <a:ext cx="9074042" cy="307777"/>
          </a:xfrm>
          <a:prstGeom prst="rect">
            <a:avLst/>
          </a:prstGeom>
          <a:noFill/>
        </p:spPr>
        <p:txBody>
          <a:bodyPr wrap="square" rtlCol="0">
            <a:spAutoFit/>
          </a:bodyPr>
          <a:lstStyle/>
          <a:p>
            <a:r>
              <a:rPr lang="en-US" sz="1400" dirty="0"/>
              <a:t>(*) Numbers have been perturbed for obvious reasons</a:t>
            </a:r>
          </a:p>
        </p:txBody>
      </p:sp>
    </p:spTree>
    <p:extLst>
      <p:ext uri="{BB962C8B-B14F-4D97-AF65-F5344CB8AC3E}">
        <p14:creationId xmlns:p14="http://schemas.microsoft.com/office/powerpoint/2010/main" val="370674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83">
                                            <p:txEl>
                                              <p:pRg st="1" end="1"/>
                                            </p:txEl>
                                          </p:spTgt>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83">
                                            <p:txEl>
                                              <p:pRg st="2" end="2"/>
                                            </p:txEl>
                                          </p:spTgt>
                                        </p:tgtEl>
                                        <p:attrNameLst>
                                          <p:attrName>style.visibility</p:attrName>
                                        </p:attrNameLst>
                                      </p:cBhvr>
                                      <p:to>
                                        <p:strVal val="visible"/>
                                      </p:to>
                                    </p:set>
                                    <p:animEffect transition="in" filter="fade">
                                      <p:cBhvr>
                                        <p:cTn id="14" dur="500"/>
                                        <p:tgtEl>
                                          <p:spTgt spid="8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3">
                                            <p:txEl>
                                              <p:pRg st="3" end="3"/>
                                            </p:txEl>
                                          </p:spTgt>
                                        </p:tgtEl>
                                        <p:attrNameLst>
                                          <p:attrName>style.visibility</p:attrName>
                                        </p:attrNameLst>
                                      </p:cBhvr>
                                      <p:to>
                                        <p:strVal val="visible"/>
                                      </p:to>
                                    </p:set>
                                    <p:animEffect transition="in" filter="fade">
                                      <p:cBhvr>
                                        <p:cTn id="19" dur="500"/>
                                        <p:tgtEl>
                                          <p:spTgt spid="8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034477"/>
          </a:xfrm>
        </p:spPr>
        <p:txBody>
          <a:bodyPr>
            <a:noAutofit/>
          </a:bodyPr>
          <a:lstStyle/>
          <a:p>
            <a:r>
              <a:rPr lang="en-US" sz="3600" b="1" dirty="0"/>
              <a:t>Pitfall 1: Failing to agree on a good </a:t>
            </a:r>
            <a:br>
              <a:rPr lang="en-US" sz="3600" b="1" dirty="0"/>
            </a:br>
            <a:r>
              <a:rPr lang="en-US" sz="3600" b="1" dirty="0"/>
              <a:t>Overall Evaluation Criterion (OEC)</a:t>
            </a:r>
          </a:p>
        </p:txBody>
      </p:sp>
      <p:sp>
        <p:nvSpPr>
          <p:cNvPr id="3" name="Content Placeholder 2"/>
          <p:cNvSpPr>
            <a:spLocks noGrp="1"/>
          </p:cNvSpPr>
          <p:nvPr>
            <p:ph idx="1"/>
          </p:nvPr>
        </p:nvSpPr>
        <p:spPr/>
        <p:txBody>
          <a:bodyPr/>
          <a:lstStyle/>
          <a:p>
            <a:r>
              <a:rPr lang="en-US" dirty="0"/>
              <a:t>The biggest issues with teams that start to experiment is making sure they </a:t>
            </a:r>
          </a:p>
          <a:p>
            <a:pPr lvl="1"/>
            <a:r>
              <a:rPr lang="en-US" dirty="0"/>
              <a:t>Agree what they are optimizing for</a:t>
            </a:r>
          </a:p>
          <a:p>
            <a:pPr lvl="1"/>
            <a:r>
              <a:rPr lang="en-US" dirty="0"/>
              <a:t>Agree on measurable short-term metrics that predict the long-term value (and hard to game)</a:t>
            </a:r>
          </a:p>
          <a:p>
            <a:r>
              <a:rPr lang="en-US" dirty="0"/>
              <a:t>Microsoft support example with time on site</a:t>
            </a:r>
          </a:p>
          <a:p>
            <a:r>
              <a:rPr lang="en-US" dirty="0"/>
              <a:t>Bing example</a:t>
            </a:r>
          </a:p>
          <a:p>
            <a:pPr lvl="1"/>
            <a:r>
              <a:rPr lang="en-US" dirty="0"/>
              <a:t>Bing optimizes for long-term query share (% of queries in market) and long-term revenue.</a:t>
            </a:r>
            <a:br>
              <a:rPr lang="en-US" dirty="0"/>
            </a:br>
            <a:r>
              <a:rPr lang="en-US" dirty="0"/>
              <a:t>Short term it’s easy to make money by showing more ads, but we know it increases abandonment.</a:t>
            </a:r>
            <a:br>
              <a:rPr lang="en-US" dirty="0"/>
            </a:br>
            <a:r>
              <a:rPr lang="en-US" dirty="0"/>
              <a:t>Revenue is a constraint optimization problem: given an agreed </a:t>
            </a:r>
            <a:r>
              <a:rPr lang="en-US" dirty="0" err="1"/>
              <a:t>avg</a:t>
            </a:r>
            <a:r>
              <a:rPr lang="en-US" dirty="0"/>
              <a:t> pixels/query, optimize revenue</a:t>
            </a:r>
          </a:p>
          <a:p>
            <a:pPr lvl="1"/>
            <a:r>
              <a:rPr lang="en-US" dirty="0"/>
              <a:t>Queries/user may seem like a good metric, but degrading results will cause users to search more.</a:t>
            </a:r>
            <a:br>
              <a:rPr lang="en-US" dirty="0"/>
            </a:br>
            <a:r>
              <a:rPr lang="en-US" dirty="0"/>
              <a:t>Sessions/user is a much better metric (see </a:t>
            </a:r>
            <a:r>
              <a:rPr lang="en-US" dirty="0">
                <a:hlinkClick r:id="rId3"/>
              </a:rPr>
              <a:t>http://bit.ly/expPuzzling</a:t>
            </a:r>
            <a:r>
              <a:rPr lang="en-US" dirty="0"/>
              <a:t>).</a:t>
            </a:r>
            <a:br>
              <a:rPr lang="en-US" dirty="0"/>
            </a:br>
            <a:r>
              <a:rPr lang="en-US" dirty="0"/>
              <a:t>Bing modifies its OEC every year as our understanding improves.</a:t>
            </a:r>
            <a:br>
              <a:rPr lang="en-US" dirty="0"/>
            </a:br>
            <a:r>
              <a:rPr lang="en-US" dirty="0"/>
              <a:t>We still don’t have a good way to measure “instant answers,” where users don’t click</a:t>
            </a:r>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23</a:t>
            </a:fld>
            <a:endParaRPr lang="en-US" dirty="0"/>
          </a:p>
        </p:txBody>
      </p:sp>
    </p:spTree>
    <p:extLst>
      <p:ext uri="{BB962C8B-B14F-4D97-AF65-F5344CB8AC3E}">
        <p14:creationId xmlns:p14="http://schemas.microsoft.com/office/powerpoint/2010/main" val="301814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776" y="333757"/>
            <a:ext cx="10885788" cy="677625"/>
          </a:xfrm>
        </p:spPr>
        <p:txBody>
          <a:bodyPr>
            <a:normAutofit fontScale="90000"/>
          </a:bodyPr>
          <a:lstStyle/>
          <a:p>
            <a:r>
              <a:rPr lang="en-US" dirty="0"/>
              <a:t>Example of Bad OEC</a:t>
            </a:r>
          </a:p>
        </p:txBody>
      </p:sp>
      <p:sp>
        <p:nvSpPr>
          <p:cNvPr id="5" name="Slide Number Placeholder 4"/>
          <p:cNvSpPr>
            <a:spLocks noGrp="1"/>
          </p:cNvSpPr>
          <p:nvPr>
            <p:ph type="sldNum" sz="quarter" idx="12"/>
          </p:nvPr>
        </p:nvSpPr>
        <p:spPr/>
        <p:txBody>
          <a:bodyPr/>
          <a:lstStyle/>
          <a:p>
            <a:fld id="{629637A9-119A-49DA-BD12-AAC58B377D80}" type="slidenum">
              <a:rPr lang="en-US" smtClean="0"/>
              <a:pPr/>
              <a:t>24</a:t>
            </a:fld>
            <a:endParaRPr lang="en-US" dirty="0"/>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486850" y="1187746"/>
                <a:ext cx="11455768" cy="5091930"/>
              </a:xfrm>
              <a:prstGeom prst="rect">
                <a:avLst/>
              </a:prstGeom>
              <a:solidFill>
                <a:schemeClr val="bg1"/>
              </a:solidFill>
            </p:spPr>
            <p:txBody>
              <a:bodyPr vert="horz" lIns="0" tIns="34290" rIns="0" bIns="34290" rtlCol="0">
                <a:no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Example showed that moving bottom middle call-to-action left, raised its clicks by 109%</a:t>
                </a:r>
              </a:p>
              <a:p>
                <a:r>
                  <a:rPr lang="en-US" dirty="0"/>
                  <a:t>It’s a local metric and trivial to move</a:t>
                </a:r>
                <a:br>
                  <a:rPr lang="en-US" dirty="0"/>
                </a:br>
                <a:r>
                  <a:rPr lang="en-US" dirty="0"/>
                  <a:t>by cannibalizing other links</a:t>
                </a:r>
              </a:p>
              <a:p>
                <a:r>
                  <a:rPr lang="en-US" dirty="0"/>
                  <a:t>Problem: next week, the team </a:t>
                </a:r>
                <a:br>
                  <a:rPr lang="en-US" dirty="0"/>
                </a:br>
                <a:r>
                  <a:rPr lang="en-US" dirty="0"/>
                  <a:t>responsible for the bottom right </a:t>
                </a:r>
                <a:br>
                  <a:rPr lang="en-US" dirty="0"/>
                </a:br>
                <a:r>
                  <a:rPr lang="en-US" dirty="0"/>
                  <a:t>call-to-action will move it all the way </a:t>
                </a:r>
                <a:br>
                  <a:rPr lang="en-US" dirty="0"/>
                </a:br>
                <a:r>
                  <a:rPr lang="en-US" dirty="0"/>
                  <a:t>left and report 150% increase</a:t>
                </a:r>
              </a:p>
              <a:p>
                <a:r>
                  <a:rPr lang="en-US" dirty="0"/>
                  <a:t>The OEC could be global to page and</a:t>
                </a:r>
                <a:br>
                  <a:rPr lang="en-US" dirty="0"/>
                </a:br>
                <a:r>
                  <a:rPr lang="en-US" dirty="0"/>
                  <a:t>used consistently.  Something like</a:t>
                </a:r>
                <a:br>
                  <a:rPr lang="en-US" dirty="0"/>
                </a:br>
                <a:r>
                  <a:rPr lang="en-US" dirty="0"/>
                  <a:t>     (</a:t>
                </a:r>
                <a14:m>
                  <m:oMath xmlns:m="http://schemas.openxmlformats.org/officeDocument/2006/math">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𝑖</m:t>
                        </m:r>
                      </m:sub>
                      <m:sup/>
                      <m:e>
                        <m:r>
                          <a:rPr lang="en-US" i="1">
                            <a:latin typeface="Cambria Math" panose="02040503050406030204" pitchFamily="18" charset="0"/>
                          </a:rPr>
                          <m:t>𝑐𝑙𝑖𝑐</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_</m:t>
                        </m:r>
                        <m:r>
                          <a:rPr lang="en-US" i="1">
                            <a:latin typeface="Cambria Math" panose="02040503050406030204" pitchFamily="18" charset="0"/>
                          </a:rPr>
                          <m:t>𝑖</m:t>
                        </m:r>
                      </m:e>
                    </m:nary>
                  </m:oMath>
                </a14:m>
                <a:r>
                  <a:rPr lang="en-US" dirty="0"/>
                  <a:t>) per user</a:t>
                </a:r>
                <a:br>
                  <a:rPr lang="en-US" dirty="0"/>
                </a:br>
                <a:r>
                  <a:rPr lang="en-US" dirty="0"/>
                  <a:t>(i is in the set of clickable elements)</a:t>
                </a:r>
              </a:p>
              <a:p>
                <a:endParaRPr lang="en-US"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486850" y="1187746"/>
                <a:ext cx="11455768" cy="5091930"/>
              </a:xfrm>
              <a:prstGeom prst="rect">
                <a:avLst/>
              </a:prstGeom>
              <a:blipFill>
                <a:blip r:embed="rId3"/>
                <a:stretch>
                  <a:fillRect l="-1543" t="-1916"/>
                </a:stretch>
              </a:blipFill>
            </p:spPr>
            <p:txBody>
              <a:bodyPr/>
              <a:lstStyle/>
              <a:p>
                <a:r>
                  <a:rPr lang="en-US">
                    <a:noFill/>
                  </a:rPr>
                  <a:t> </a:t>
                </a:r>
              </a:p>
            </p:txBody>
          </p:sp>
        </mc:Fallback>
      </mc:AlternateContent>
      <p:pic>
        <p:nvPicPr>
          <p:cNvPr id="6" name="Content Placeholder 5"/>
          <p:cNvPicPr>
            <a:picLocks noGrp="1" noChangeAspect="1"/>
          </p:cNvPicPr>
          <p:nvPr>
            <p:ph idx="1"/>
          </p:nvPr>
        </p:nvPicPr>
        <p:blipFill>
          <a:blip r:embed="rId4"/>
          <a:stretch>
            <a:fillRect/>
          </a:stretch>
        </p:blipFill>
        <p:spPr>
          <a:xfrm>
            <a:off x="5763490" y="2689515"/>
            <a:ext cx="6428509" cy="4168485"/>
          </a:xfrm>
          <a:prstGeom prst="rect">
            <a:avLst/>
          </a:prstGeom>
        </p:spPr>
      </p:pic>
      <p:cxnSp>
        <p:nvCxnSpPr>
          <p:cNvPr id="10" name="Straight Arrow Connector 9"/>
          <p:cNvCxnSpPr/>
          <p:nvPr/>
        </p:nvCxnSpPr>
        <p:spPr>
          <a:xfrm>
            <a:off x="7056121" y="5581650"/>
            <a:ext cx="1382247" cy="29228"/>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18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97892"/>
            <a:ext cx="11227324" cy="967193"/>
          </a:xfrm>
        </p:spPr>
        <p:txBody>
          <a:bodyPr/>
          <a:lstStyle/>
          <a:p>
            <a:r>
              <a:rPr lang="en-US" dirty="0"/>
              <a:t>Bad OEC Example</a:t>
            </a:r>
          </a:p>
        </p:txBody>
      </p:sp>
      <p:sp>
        <p:nvSpPr>
          <p:cNvPr id="3" name="Content Placeholder 2"/>
          <p:cNvSpPr>
            <a:spLocks noGrp="1"/>
          </p:cNvSpPr>
          <p:nvPr>
            <p:ph idx="1"/>
          </p:nvPr>
        </p:nvSpPr>
        <p:spPr/>
        <p:txBody>
          <a:bodyPr>
            <a:normAutofit lnSpcReduction="10000"/>
          </a:bodyPr>
          <a:lstStyle/>
          <a:p>
            <a:r>
              <a:rPr lang="en-US" dirty="0"/>
              <a:t>Your data scientists makes an observation:</a:t>
            </a:r>
            <a:br>
              <a:rPr lang="en-US" dirty="0"/>
            </a:br>
            <a:r>
              <a:rPr lang="en-US" dirty="0"/>
              <a:t>2% of queries end up with “No results.”  </a:t>
            </a:r>
          </a:p>
          <a:p>
            <a:r>
              <a:rPr lang="en-US" dirty="0"/>
              <a:t>Manager: must reduce.</a:t>
            </a:r>
            <a:br>
              <a:rPr lang="en-US" dirty="0"/>
            </a:br>
            <a:r>
              <a:rPr lang="en-US" dirty="0"/>
              <a:t>Assigns a team to minimize “no results” metric</a:t>
            </a:r>
          </a:p>
          <a:p>
            <a:r>
              <a:rPr lang="en-US" dirty="0"/>
              <a:t>Metric improves, but results for query</a:t>
            </a:r>
            <a:br>
              <a:rPr lang="en-US" dirty="0"/>
            </a:br>
            <a:r>
              <a:rPr lang="en-US" dirty="0"/>
              <a:t>    </a:t>
            </a:r>
            <a:r>
              <a:rPr lang="en-US" b="1" dirty="0"/>
              <a:t>brochure paper</a:t>
            </a:r>
            <a:br>
              <a:rPr lang="en-US" dirty="0"/>
            </a:br>
            <a:r>
              <a:rPr lang="en-US" dirty="0"/>
              <a:t>are crap (or in this case, paper to clean crap)</a:t>
            </a:r>
          </a:p>
          <a:p>
            <a:r>
              <a:rPr lang="en-US" dirty="0"/>
              <a:t>Sometimes it *is* better to show “No Results.”</a:t>
            </a:r>
            <a:br>
              <a:rPr lang="en-US" dirty="0"/>
            </a:br>
            <a:r>
              <a:rPr lang="en-US" dirty="0"/>
              <a:t>This is a good example of gaming the OEC.</a:t>
            </a:r>
            <a:br>
              <a:rPr lang="en-US" dirty="0"/>
            </a:br>
            <a:endParaRPr lang="en-US" dirty="0"/>
          </a:p>
          <a:p>
            <a:pPr marL="0" indent="0">
              <a:buNone/>
            </a:pPr>
            <a:r>
              <a:rPr lang="en-US" dirty="0"/>
              <a:t>Real example from my Amazon Prime now search</a:t>
            </a:r>
            <a:br>
              <a:rPr lang="en-US" dirty="0"/>
            </a:br>
            <a:r>
              <a:rPr lang="en-US" dirty="0">
                <a:hlinkClick r:id="rId3"/>
              </a:rPr>
              <a:t>https://twitter.com/ronnyk/status/713949552823263234</a:t>
            </a:r>
            <a:r>
              <a:rPr lang="en-US" dirty="0"/>
              <a:t> </a:t>
            </a:r>
          </a:p>
          <a:p>
            <a:endParaRPr lang="en-US" dirty="0"/>
          </a:p>
          <a:p>
            <a:endParaRPr lang="en-US" dirty="0"/>
          </a:p>
        </p:txBody>
      </p:sp>
      <p:sp>
        <p:nvSpPr>
          <p:cNvPr id="7" name="Date Placeholder 6"/>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25</a:t>
            </a:fld>
            <a:endParaRPr lang="en-US" dirty="0"/>
          </a:p>
        </p:txBody>
      </p:sp>
      <p:pic>
        <p:nvPicPr>
          <p:cNvPr id="6" name="Picture 5"/>
          <p:cNvPicPr>
            <a:picLocks noChangeAspect="1"/>
          </p:cNvPicPr>
          <p:nvPr/>
        </p:nvPicPr>
        <p:blipFill>
          <a:blip r:embed="rId4"/>
          <a:stretch>
            <a:fillRect/>
          </a:stretch>
        </p:blipFill>
        <p:spPr>
          <a:xfrm>
            <a:off x="8675940" y="0"/>
            <a:ext cx="3516060" cy="6249247"/>
          </a:xfrm>
          <a:prstGeom prst="rect">
            <a:avLst/>
          </a:prstGeom>
        </p:spPr>
      </p:pic>
    </p:spTree>
    <p:extLst>
      <p:ext uri="{BB962C8B-B14F-4D97-AF65-F5344CB8AC3E}">
        <p14:creationId xmlns:p14="http://schemas.microsoft.com/office/powerpoint/2010/main" val="249928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369" y="253946"/>
            <a:ext cx="11227324" cy="769199"/>
          </a:xfrm>
        </p:spPr>
        <p:txBody>
          <a:bodyPr>
            <a:normAutofit/>
          </a:bodyPr>
          <a:lstStyle/>
          <a:p>
            <a:r>
              <a:rPr lang="en-US" dirty="0"/>
              <a:t>Pitfall 2: Misinterpreting P-values</a:t>
            </a:r>
          </a:p>
        </p:txBody>
      </p:sp>
      <p:sp>
        <p:nvSpPr>
          <p:cNvPr id="3" name="Content Placeholder 2"/>
          <p:cNvSpPr>
            <a:spLocks noGrp="1"/>
          </p:cNvSpPr>
          <p:nvPr>
            <p:ph idx="1"/>
          </p:nvPr>
        </p:nvSpPr>
        <p:spPr>
          <a:xfrm>
            <a:off x="197428" y="1321080"/>
            <a:ext cx="11762508" cy="4725068"/>
          </a:xfrm>
        </p:spPr>
        <p:txBody>
          <a:bodyPr>
            <a:normAutofit/>
          </a:bodyPr>
          <a:lstStyle/>
          <a:p>
            <a:r>
              <a:rPr lang="en-US" dirty="0"/>
              <a:t>NHST = Null Hypothesis Statistical Testing, the “standard” model commonly used</a:t>
            </a:r>
          </a:p>
          <a:p>
            <a:r>
              <a:rPr lang="en-US" dirty="0"/>
              <a:t>P-value &lt;= 0.05 is the “standard” for rejecting the Null hypothesis</a:t>
            </a:r>
          </a:p>
          <a:p>
            <a:r>
              <a:rPr lang="en-US" dirty="0"/>
              <a:t>P-value is often </a:t>
            </a:r>
            <a:r>
              <a:rPr lang="en-US" dirty="0" err="1"/>
              <a:t>mis</a:t>
            </a:r>
            <a:r>
              <a:rPr lang="en-US" dirty="0"/>
              <a:t>-interpreted.  </a:t>
            </a:r>
            <a:br>
              <a:rPr lang="en-US" dirty="0"/>
            </a:br>
            <a:r>
              <a:rPr lang="en-US" dirty="0"/>
              <a:t>Here are some incorrect statements from Steve Goodman’s A Dirty Dozen</a:t>
            </a:r>
          </a:p>
          <a:p>
            <a:pPr marL="658368" lvl="1" indent="-457200">
              <a:buFont typeface="+mj-lt"/>
              <a:buAutoNum type="arabicPeriod"/>
            </a:pPr>
            <a:r>
              <a:rPr lang="en-US" dirty="0"/>
              <a:t>If P = .05, the null hypothesis has only a 5% chance of being true</a:t>
            </a:r>
          </a:p>
          <a:p>
            <a:pPr marL="658368" lvl="1" indent="-457200">
              <a:buFont typeface="+mj-lt"/>
              <a:buAutoNum type="arabicPeriod"/>
            </a:pPr>
            <a:r>
              <a:rPr lang="en-US" dirty="0"/>
              <a:t>A non-significant difference (e.g., P &gt;.05) means there is no difference between groups</a:t>
            </a:r>
          </a:p>
          <a:p>
            <a:pPr marL="658368" lvl="1" indent="-457200">
              <a:buFont typeface="+mj-lt"/>
              <a:buAutoNum type="arabicPeriod"/>
            </a:pPr>
            <a:r>
              <a:rPr lang="en-US" dirty="0"/>
              <a:t>P = .05 means that we have observed data that would occur only 5% of the time under the null hypothesis</a:t>
            </a:r>
          </a:p>
          <a:p>
            <a:pPr marL="658368" lvl="1" indent="-457200">
              <a:buFont typeface="+mj-lt"/>
              <a:buAutoNum type="arabicPeriod"/>
            </a:pPr>
            <a:r>
              <a:rPr lang="en-US" dirty="0"/>
              <a:t>P = .05 means that if you reject the null </a:t>
            </a:r>
            <a:r>
              <a:rPr lang="en-US" dirty="0" err="1"/>
              <a:t>hyp</a:t>
            </a:r>
            <a:r>
              <a:rPr lang="en-US" dirty="0"/>
              <a:t>, the probability of a type I error (false positive) is only 5%</a:t>
            </a:r>
          </a:p>
          <a:p>
            <a:r>
              <a:rPr lang="en-US" dirty="0"/>
              <a:t>The problem is that p-value gives us </a:t>
            </a:r>
            <a:r>
              <a:rPr lang="en-US" dirty="0" err="1"/>
              <a:t>Prob</a:t>
            </a:r>
            <a:r>
              <a:rPr lang="en-US" dirty="0"/>
              <a:t> (X &gt;= x | H_0), whereas what we want is</a:t>
            </a:r>
            <a:br>
              <a:rPr lang="en-US" dirty="0"/>
            </a:br>
            <a:r>
              <a:rPr lang="en-US" dirty="0" err="1"/>
              <a:t>Prob</a:t>
            </a:r>
            <a:r>
              <a:rPr lang="en-US" dirty="0"/>
              <a:t> (H_0 | X = x)</a:t>
            </a:r>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26</a:t>
            </a:fld>
            <a:endParaRPr lang="en-US" dirty="0"/>
          </a:p>
        </p:txBody>
      </p:sp>
    </p:spTree>
    <p:extLst>
      <p:ext uri="{BB962C8B-B14F-4D97-AF65-F5344CB8AC3E}">
        <p14:creationId xmlns:p14="http://schemas.microsoft.com/office/powerpoint/2010/main" val="294677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132904"/>
          </a:xfrm>
        </p:spPr>
        <p:txBody>
          <a:bodyPr>
            <a:normAutofit fontScale="90000"/>
          </a:bodyPr>
          <a:lstStyle/>
          <a:p>
            <a:r>
              <a:rPr lang="en-US" dirty="0"/>
              <a:t>Pitfall 3: Failing to Validate the </a:t>
            </a:r>
            <a:br>
              <a:rPr lang="en-US" dirty="0"/>
            </a:br>
            <a:r>
              <a:rPr lang="en-US" dirty="0"/>
              <a:t>Experimentation System</a:t>
            </a:r>
          </a:p>
        </p:txBody>
      </p:sp>
      <p:sp>
        <p:nvSpPr>
          <p:cNvPr id="3" name="Content Placeholder 2"/>
          <p:cNvSpPr>
            <a:spLocks noGrp="1"/>
          </p:cNvSpPr>
          <p:nvPr>
            <p:ph idx="1"/>
          </p:nvPr>
        </p:nvSpPr>
        <p:spPr>
          <a:xfrm>
            <a:off x="442875" y="1804106"/>
            <a:ext cx="9776968" cy="4509608"/>
          </a:xfrm>
        </p:spPr>
        <p:txBody>
          <a:bodyPr>
            <a:normAutofit fontScale="92500" lnSpcReduction="10000"/>
          </a:bodyPr>
          <a:lstStyle/>
          <a:p>
            <a:r>
              <a:rPr lang="en-US" dirty="0"/>
              <a:t>Software that shows p-values with many digits of precision leads users to</a:t>
            </a:r>
            <a:br>
              <a:rPr lang="en-US" dirty="0"/>
            </a:br>
            <a:r>
              <a:rPr lang="en-US" dirty="0"/>
              <a:t>trust it, but the statistics or implementation behind it could be buggy</a:t>
            </a:r>
          </a:p>
          <a:p>
            <a:r>
              <a:rPr lang="en-US" b="1" dirty="0"/>
              <a:t>Getting numbers is easy; getting numbers you can trust is hard</a:t>
            </a:r>
          </a:p>
          <a:p>
            <a:r>
              <a:rPr lang="en-US" dirty="0"/>
              <a:t>Example: Two very good books on A/B testing get the stats wrong (see Amazon reviews).  The recent book on Designing with Data also gets some wrong</a:t>
            </a:r>
          </a:p>
          <a:p>
            <a:r>
              <a:rPr lang="en-US" dirty="0"/>
              <a:t>Recommendation:</a:t>
            </a:r>
          </a:p>
          <a:p>
            <a:pPr lvl="1"/>
            <a:r>
              <a:rPr lang="en-US" dirty="0"/>
              <a:t>Run A/A tests: if the system is operating correctly, the system should find a stat-sig difference only about 5% of the time</a:t>
            </a:r>
          </a:p>
          <a:p>
            <a:pPr lvl="1"/>
            <a:r>
              <a:rPr lang="en-US" dirty="0"/>
              <a:t>Do a Sample-Ratio-Mismatch test.  Example</a:t>
            </a:r>
          </a:p>
          <a:p>
            <a:pPr lvl="2"/>
            <a:r>
              <a:rPr lang="en-US" dirty="0"/>
              <a:t>Design calls for equal percentages to Control Treatment</a:t>
            </a:r>
          </a:p>
          <a:p>
            <a:pPr lvl="2"/>
            <a:r>
              <a:rPr lang="en-US" dirty="0"/>
              <a:t>Real example: Actual is 821,588 vs. 815,482 users, a 50.2% ratio instead of 50.0%</a:t>
            </a:r>
          </a:p>
          <a:p>
            <a:pPr lvl="2"/>
            <a:r>
              <a:rPr lang="en-US" dirty="0"/>
              <a:t>Something is wrong!  Stop analyzing the result.</a:t>
            </a:r>
            <a:br>
              <a:rPr lang="en-US" dirty="0"/>
            </a:br>
            <a:r>
              <a:rPr lang="en-US" dirty="0"/>
              <a:t>The p-value for such a split is 1.8e-6, so this should be rarer than 1 in 500,000.</a:t>
            </a:r>
          </a:p>
          <a:p>
            <a:pPr marL="384048" lvl="2" indent="0">
              <a:buNone/>
            </a:pPr>
            <a:r>
              <a:rPr lang="en-US" dirty="0"/>
              <a:t>SRMs happens to us every week!</a:t>
            </a:r>
          </a:p>
          <a:p>
            <a:pPr lvl="1"/>
            <a:endParaRPr lang="en-US" dirty="0"/>
          </a:p>
          <a:p>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27</a:t>
            </a:fld>
            <a:endParaRPr lang="en-US" dirty="0"/>
          </a:p>
        </p:txBody>
      </p:sp>
      <p:pic>
        <p:nvPicPr>
          <p:cNvPr id="9" name="Picture 8"/>
          <p:cNvPicPr>
            <a:picLocks noChangeAspect="1"/>
          </p:cNvPicPr>
          <p:nvPr/>
        </p:nvPicPr>
        <p:blipFill>
          <a:blip r:embed="rId3"/>
          <a:stretch>
            <a:fillRect/>
          </a:stretch>
        </p:blipFill>
        <p:spPr>
          <a:xfrm>
            <a:off x="10606044" y="157636"/>
            <a:ext cx="1391784" cy="2091172"/>
          </a:xfrm>
          <a:prstGeom prst="rect">
            <a:avLst/>
          </a:prstGeom>
        </p:spPr>
      </p:pic>
      <p:pic>
        <p:nvPicPr>
          <p:cNvPr id="10" name="Picture 9"/>
          <p:cNvPicPr>
            <a:picLocks noChangeAspect="1"/>
          </p:cNvPicPr>
          <p:nvPr/>
        </p:nvPicPr>
        <p:blipFill>
          <a:blip r:embed="rId4"/>
          <a:stretch>
            <a:fillRect/>
          </a:stretch>
        </p:blipFill>
        <p:spPr>
          <a:xfrm>
            <a:off x="10622567" y="2420408"/>
            <a:ext cx="1390432" cy="1763285"/>
          </a:xfrm>
          <a:prstGeom prst="rect">
            <a:avLst/>
          </a:prstGeom>
        </p:spPr>
      </p:pic>
      <p:pic>
        <p:nvPicPr>
          <p:cNvPr id="4" name="Picture 3"/>
          <p:cNvPicPr>
            <a:picLocks noChangeAspect="1"/>
          </p:cNvPicPr>
          <p:nvPr/>
        </p:nvPicPr>
        <p:blipFill>
          <a:blip r:embed="rId5"/>
          <a:stretch>
            <a:fillRect/>
          </a:stretch>
        </p:blipFill>
        <p:spPr>
          <a:xfrm>
            <a:off x="10589737" y="4355293"/>
            <a:ext cx="1424397" cy="2130021"/>
          </a:xfrm>
          <a:prstGeom prst="rect">
            <a:avLst/>
          </a:prstGeom>
        </p:spPr>
      </p:pic>
    </p:spTree>
    <p:extLst>
      <p:ext uri="{BB962C8B-B14F-4D97-AF65-F5344CB8AC3E}">
        <p14:creationId xmlns:p14="http://schemas.microsoft.com/office/powerpoint/2010/main" val="251770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Example A/A test</a:t>
            </a:r>
          </a:p>
        </p:txBody>
      </p:sp>
      <p:sp>
        <p:nvSpPr>
          <p:cNvPr id="3" name="Content Placeholder 2"/>
          <p:cNvSpPr>
            <a:spLocks noGrp="1"/>
          </p:cNvSpPr>
          <p:nvPr>
            <p:ph idx="1"/>
          </p:nvPr>
        </p:nvSpPr>
        <p:spPr>
          <a:xfrm>
            <a:off x="622169" y="1497204"/>
            <a:ext cx="11227324" cy="1361883"/>
          </a:xfrm>
        </p:spPr>
        <p:txBody>
          <a:bodyPr>
            <a:normAutofit fontScale="92500" lnSpcReduction="10000"/>
          </a:bodyPr>
          <a:lstStyle/>
          <a:p>
            <a:r>
              <a:rPr lang="en-US" dirty="0"/>
              <a:t>P-value distribution for metrics in A/A tests should be uniform</a:t>
            </a:r>
          </a:p>
          <a:p>
            <a:r>
              <a:rPr lang="en-US" dirty="0"/>
              <a:t>Do 1,000 A/A tests, and check if the distribution is uniform</a:t>
            </a:r>
          </a:p>
          <a:p>
            <a:r>
              <a:rPr lang="en-US" dirty="0"/>
              <a:t>When we got this for some Skype metrics, we had to correct things</a:t>
            </a:r>
          </a:p>
          <a:p>
            <a:pPr marL="0" indent="0">
              <a:buNone/>
            </a:pPr>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28</a:t>
            </a:fld>
            <a:endParaRPr lang="en-US" dirty="0"/>
          </a:p>
        </p:txBody>
      </p:sp>
      <mc:AlternateContent xmlns:mc="http://schemas.openxmlformats.org/markup-compatibility/2006" xmlns:cx1="http://schemas.microsoft.com/office/drawing/2015/9/8/chartex">
        <mc:Choice Requires="cx1">
          <p:graphicFrame>
            <p:nvGraphicFramePr>
              <p:cNvPr id="9" name="Chart 8"/>
              <p:cNvGraphicFramePr/>
              <p:nvPr>
                <p:extLst/>
              </p:nvPr>
            </p:nvGraphicFramePr>
            <p:xfrm>
              <a:off x="838200" y="2844800"/>
              <a:ext cx="4943474" cy="34671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p:cNvPicPr>
                <a:picLocks noGrp="1" noRot="1" noChangeAspect="1" noMove="1" noResize="1" noEditPoints="1" noAdjustHandles="1" noChangeArrowheads="1" noChangeShapeType="1"/>
              </p:cNvPicPr>
              <p:nvPr/>
            </p:nvPicPr>
            <p:blipFill>
              <a:blip r:embed="rId4"/>
              <a:stretch>
                <a:fillRect/>
              </a:stretch>
            </p:blipFill>
            <p:spPr>
              <a:xfrm>
                <a:off x="838200" y="2844800"/>
                <a:ext cx="4943474" cy="3467100"/>
              </a:xfrm>
              <a:prstGeom prst="rect">
                <a:avLst/>
              </a:prstGeom>
            </p:spPr>
          </p:pic>
        </mc:Fallback>
      </mc:AlternateContent>
      <mc:AlternateContent xmlns:mc="http://schemas.openxmlformats.org/markup-compatibility/2006" xmlns:cx1="http://schemas.microsoft.com/office/drawing/2015/9/8/chartex">
        <mc:Choice Requires="cx1">
          <p:graphicFrame>
            <p:nvGraphicFramePr>
              <p:cNvPr id="10" name="Chart 9"/>
              <p:cNvGraphicFramePr/>
              <p:nvPr>
                <p:extLst/>
              </p:nvPr>
            </p:nvGraphicFramePr>
            <p:xfrm>
              <a:off x="6275915" y="2859087"/>
              <a:ext cx="4924425" cy="3452813"/>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10" name="Chart 9"/>
              <p:cNvPicPr>
                <a:picLocks noGrp="1" noRot="1" noChangeAspect="1" noMove="1" noResize="1" noEditPoints="1" noAdjustHandles="1" noChangeArrowheads="1" noChangeShapeType="1"/>
              </p:cNvPicPr>
              <p:nvPr/>
            </p:nvPicPr>
            <p:blipFill>
              <a:blip r:embed="rId6"/>
              <a:stretch>
                <a:fillRect/>
              </a:stretch>
            </p:blipFill>
            <p:spPr>
              <a:xfrm>
                <a:off x="6275915" y="2859087"/>
                <a:ext cx="4924425" cy="3452813"/>
              </a:xfrm>
              <a:prstGeom prst="rect">
                <a:avLst/>
              </a:prstGeom>
            </p:spPr>
          </p:pic>
        </mc:Fallback>
      </mc:AlternateContent>
    </p:spTree>
    <p:extLst>
      <p:ext uri="{BB962C8B-B14F-4D97-AF65-F5344CB8AC3E}">
        <p14:creationId xmlns:p14="http://schemas.microsoft.com/office/powerpoint/2010/main" val="365437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42122"/>
          </a:xfrm>
        </p:spPr>
        <p:txBody>
          <a:bodyPr/>
          <a:lstStyle/>
          <a:p>
            <a:r>
              <a:rPr lang="en-US" dirty="0"/>
              <a:t>MSN Experiment: Add More </a:t>
            </a:r>
            <a:r>
              <a:rPr lang="en-US" dirty="0" err="1"/>
              <a:t>Infopane</a:t>
            </a:r>
            <a:r>
              <a:rPr lang="en-US" dirty="0"/>
              <a:t> Slides</a:t>
            </a:r>
          </a:p>
        </p:txBody>
      </p:sp>
      <p:sp>
        <p:nvSpPr>
          <p:cNvPr id="6" name="Date Placeholder 5"/>
          <p:cNvSpPr>
            <a:spLocks noGrp="1"/>
          </p:cNvSpPr>
          <p:nvPr>
            <p:ph type="dt" sz="half" idx="10"/>
          </p:nvPr>
        </p:nvSpPr>
        <p:spPr/>
        <p:txBody>
          <a:bodyPr/>
          <a:lstStyle/>
          <a:p>
            <a:r>
              <a:rPr lang="en-US"/>
              <a:t>Ronny Kohavi</a:t>
            </a:r>
            <a:endParaRPr lang="en-US" dirty="0"/>
          </a:p>
        </p:txBody>
      </p:sp>
      <p:sp>
        <p:nvSpPr>
          <p:cNvPr id="18" name="Slide Number Placeholder 4"/>
          <p:cNvSpPr>
            <a:spLocks noGrp="1"/>
          </p:cNvSpPr>
          <p:nvPr>
            <p:ph type="sldNum" sz="quarter" idx="12"/>
          </p:nvPr>
        </p:nvSpPr>
        <p:spPr/>
        <p:txBody>
          <a:bodyPr/>
          <a:lstStyle/>
          <a:p>
            <a:fld id="{629637A9-119A-49DA-BD12-AAC58B377D80}" type="slidenum">
              <a:rPr lang="en-US" smtClean="0"/>
              <a:pPr/>
              <a:t>29</a:t>
            </a:fld>
            <a:endParaRPr lang="en-US" dirty="0"/>
          </a:p>
        </p:txBody>
      </p:sp>
      <p:sp>
        <p:nvSpPr>
          <p:cNvPr id="7" name="TextBox 6"/>
          <p:cNvSpPr txBox="1"/>
          <p:nvPr/>
        </p:nvSpPr>
        <p:spPr>
          <a:xfrm>
            <a:off x="7549135" y="5333798"/>
            <a:ext cx="2804269" cy="461665"/>
          </a:xfrm>
          <a:prstGeom prst="rect">
            <a:avLst/>
          </a:prstGeom>
          <a:noFill/>
        </p:spPr>
        <p:txBody>
          <a:bodyPr wrap="square" rtlCol="0">
            <a:spAutoFit/>
          </a:bodyPr>
          <a:lstStyle/>
          <a:p>
            <a:r>
              <a:rPr lang="en-US" sz="2400" b="1" dirty="0">
                <a:cs typeface="Segoe UI Light" panose="020B0502040204020203" pitchFamily="34" charset="0"/>
              </a:rPr>
              <a:t>Treatment: 16 slides</a:t>
            </a:r>
          </a:p>
        </p:txBody>
      </p:sp>
      <p:grpSp>
        <p:nvGrpSpPr>
          <p:cNvPr id="14" name="Group 13"/>
          <p:cNvGrpSpPr/>
          <p:nvPr/>
        </p:nvGrpSpPr>
        <p:grpSpPr>
          <a:xfrm>
            <a:off x="725417" y="2181023"/>
            <a:ext cx="10867037" cy="3152775"/>
            <a:chOff x="935683" y="2352354"/>
            <a:chExt cx="10867037" cy="3152775"/>
          </a:xfrm>
        </p:grpSpPr>
        <p:grpSp>
          <p:nvGrpSpPr>
            <p:cNvPr id="3" name="Group 2"/>
            <p:cNvGrpSpPr/>
            <p:nvPr/>
          </p:nvGrpSpPr>
          <p:grpSpPr>
            <a:xfrm>
              <a:off x="935683" y="2352354"/>
              <a:ext cx="5255514" cy="3126486"/>
              <a:chOff x="935683" y="2352354"/>
              <a:chExt cx="5255514" cy="3126486"/>
            </a:xfrm>
          </p:grpSpPr>
          <p:pic>
            <p:nvPicPr>
              <p:cNvPr id="4" name="Picture 3"/>
              <p:cNvPicPr>
                <a:picLocks noChangeAspect="1"/>
              </p:cNvPicPr>
              <p:nvPr/>
            </p:nvPicPr>
            <p:blipFill>
              <a:blip r:embed="rId3"/>
              <a:stretch>
                <a:fillRect/>
              </a:stretch>
            </p:blipFill>
            <p:spPr>
              <a:xfrm>
                <a:off x="935683" y="2352354"/>
                <a:ext cx="5255514" cy="3126486"/>
              </a:xfrm>
              <a:prstGeom prst="rect">
                <a:avLst/>
              </a:prstGeom>
            </p:spPr>
          </p:pic>
          <p:sp>
            <p:nvSpPr>
              <p:cNvPr id="8" name="Rectangle 7"/>
              <p:cNvSpPr/>
              <p:nvPr/>
            </p:nvSpPr>
            <p:spPr>
              <a:xfrm>
                <a:off x="2588620" y="5138551"/>
                <a:ext cx="1858431" cy="330643"/>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6525870" y="2352354"/>
              <a:ext cx="5276850" cy="3152775"/>
              <a:chOff x="6525870" y="2352354"/>
              <a:chExt cx="5276850" cy="3152775"/>
            </a:xfrm>
          </p:grpSpPr>
          <p:pic>
            <p:nvPicPr>
              <p:cNvPr id="5" name="Picture 4"/>
              <p:cNvPicPr>
                <a:picLocks noChangeAspect="1"/>
              </p:cNvPicPr>
              <p:nvPr/>
            </p:nvPicPr>
            <p:blipFill>
              <a:blip r:embed="rId4"/>
              <a:stretch>
                <a:fillRect/>
              </a:stretch>
            </p:blipFill>
            <p:spPr>
              <a:xfrm>
                <a:off x="6525870" y="2352354"/>
                <a:ext cx="5276850" cy="3152775"/>
              </a:xfrm>
              <a:prstGeom prst="rect">
                <a:avLst/>
              </a:prstGeom>
            </p:spPr>
          </p:pic>
          <p:sp>
            <p:nvSpPr>
              <p:cNvPr id="9" name="Rectangle 8"/>
              <p:cNvSpPr/>
              <p:nvPr/>
            </p:nvSpPr>
            <p:spPr>
              <a:xfrm>
                <a:off x="7936167" y="5138551"/>
                <a:ext cx="2450738" cy="34028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3" name="TextBox 12"/>
          <p:cNvSpPr txBox="1"/>
          <p:nvPr/>
        </p:nvSpPr>
        <p:spPr>
          <a:xfrm>
            <a:off x="2197554" y="5333798"/>
            <a:ext cx="2560320" cy="461665"/>
          </a:xfrm>
          <a:prstGeom prst="rect">
            <a:avLst/>
          </a:prstGeom>
          <a:noFill/>
        </p:spPr>
        <p:txBody>
          <a:bodyPr wrap="square" rtlCol="0">
            <a:spAutoFit/>
          </a:bodyPr>
          <a:lstStyle/>
          <a:p>
            <a:r>
              <a:rPr lang="en-US" sz="2400" b="1" dirty="0">
                <a:cs typeface="Segoe UI Light" panose="020B0502040204020203" pitchFamily="34" charset="0"/>
              </a:rPr>
              <a:t>Control: 12 slides</a:t>
            </a:r>
          </a:p>
        </p:txBody>
      </p:sp>
      <p:sp>
        <p:nvSpPr>
          <p:cNvPr id="15" name="TextBox 14"/>
          <p:cNvSpPr txBox="1"/>
          <p:nvPr/>
        </p:nvSpPr>
        <p:spPr>
          <a:xfrm>
            <a:off x="622169" y="5564630"/>
            <a:ext cx="11350756" cy="800219"/>
          </a:xfrm>
          <a:prstGeom prst="rect">
            <a:avLst/>
          </a:prstGeom>
          <a:noFill/>
        </p:spPr>
        <p:txBody>
          <a:bodyPr wrap="square" rtlCol="0">
            <a:spAutoFit/>
          </a:bodyPr>
          <a:lstStyle/>
          <a:p>
            <a:endParaRPr lang="en-US" dirty="0"/>
          </a:p>
          <a:p>
            <a:r>
              <a:rPr lang="en-US" sz="2800" dirty="0"/>
              <a:t>Control was much better than treatment for engagement (clicks, page views)</a:t>
            </a:r>
          </a:p>
        </p:txBody>
      </p:sp>
      <p:sp>
        <p:nvSpPr>
          <p:cNvPr id="16" name="TextBox 15"/>
          <p:cNvSpPr txBox="1"/>
          <p:nvPr/>
        </p:nvSpPr>
        <p:spPr>
          <a:xfrm>
            <a:off x="725417" y="1271533"/>
            <a:ext cx="10304533" cy="954107"/>
          </a:xfrm>
          <a:prstGeom prst="rect">
            <a:avLst/>
          </a:prstGeom>
          <a:noFill/>
        </p:spPr>
        <p:txBody>
          <a:bodyPr wrap="square" rtlCol="0">
            <a:spAutoFit/>
          </a:bodyPr>
          <a:lstStyle/>
          <a:p>
            <a:r>
              <a:rPr lang="en-US" sz="2800" dirty="0"/>
              <a:t>The </a:t>
            </a:r>
            <a:r>
              <a:rPr lang="en-US" sz="2800" dirty="0" err="1"/>
              <a:t>infopane</a:t>
            </a:r>
            <a:r>
              <a:rPr lang="en-US" sz="2800" dirty="0"/>
              <a:t> is the “hero” image at MSN, and it </a:t>
            </a:r>
            <a:br>
              <a:rPr lang="en-US" sz="2800" dirty="0"/>
            </a:br>
            <a:r>
              <a:rPr lang="en-US" sz="2800" dirty="0"/>
              <a:t>auto rotates between slides with manual option</a:t>
            </a:r>
          </a:p>
        </p:txBody>
      </p:sp>
      <mc:AlternateContent xmlns:mc="http://schemas.openxmlformats.org/markup-compatibility/2006" xmlns:p14="http://schemas.microsoft.com/office/powerpoint/2010/main">
        <mc:Choice Requires="p14">
          <p:contentPart p14:bwMode="auto" r:id="rId5">
            <p14:nvContentPartPr>
              <p14:cNvPr id="11" name="Ink 10"/>
              <p14:cNvContentPartPr/>
              <p14:nvPr/>
            </p14:nvContentPartPr>
            <p14:xfrm>
              <a:off x="2274675" y="5441883"/>
              <a:ext cx="2260224" cy="208224"/>
            </p14:xfrm>
          </p:contentPart>
        </mc:Choice>
        <mc:Fallback xmlns="">
          <p:pic>
            <p:nvPicPr>
              <p:cNvPr id="11" name="Ink 10"/>
              <p:cNvPicPr/>
              <p:nvPr/>
            </p:nvPicPr>
            <p:blipFill>
              <a:blip r:embed="rId6"/>
              <a:stretch>
                <a:fillRect/>
              </a:stretch>
            </p:blipFill>
            <p:spPr>
              <a:xfrm>
                <a:off x="2245873" y="5384243"/>
                <a:ext cx="2317828" cy="32350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Ink 11"/>
              <p14:cNvContentPartPr/>
              <p14:nvPr/>
            </p14:nvContentPartPr>
            <p14:xfrm>
              <a:off x="7577907" y="5430651"/>
              <a:ext cx="2609568" cy="273600"/>
            </p14:xfrm>
          </p:contentPart>
        </mc:Choice>
        <mc:Fallback xmlns="">
          <p:pic>
            <p:nvPicPr>
              <p:cNvPr id="12" name="Ink 11"/>
              <p:cNvPicPr/>
              <p:nvPr/>
            </p:nvPicPr>
            <p:blipFill>
              <a:blip r:embed="rId8"/>
              <a:stretch>
                <a:fillRect/>
              </a:stretch>
            </p:blipFill>
            <p:spPr>
              <a:xfrm>
                <a:off x="7549108" y="5373051"/>
                <a:ext cx="2667166" cy="388800"/>
              </a:xfrm>
              <a:prstGeom prst="rect">
                <a:avLst/>
              </a:prstGeom>
            </p:spPr>
          </p:pic>
        </mc:Fallback>
      </mc:AlternateContent>
    </p:spTree>
    <p:extLst>
      <p:ext uri="{BB962C8B-B14F-4D97-AF65-F5344CB8AC3E}">
        <p14:creationId xmlns:p14="http://schemas.microsoft.com/office/powerpoint/2010/main" val="153468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Life of a Great Idea (</a:t>
            </a:r>
            <a:r>
              <a:rPr lang="en-US" dirty="0" err="1"/>
              <a:t>cont</a:t>
            </a:r>
            <a:r>
              <a:rPr lang="en-US" dirty="0"/>
              <a:t>)</a:t>
            </a:r>
          </a:p>
        </p:txBody>
      </p:sp>
      <p:sp>
        <p:nvSpPr>
          <p:cNvPr id="3" name="Content Placeholder 2"/>
          <p:cNvSpPr>
            <a:spLocks noGrp="1"/>
          </p:cNvSpPr>
          <p:nvPr>
            <p:ph idx="1"/>
          </p:nvPr>
        </p:nvSpPr>
        <p:spPr>
          <a:xfrm>
            <a:off x="622169" y="1520310"/>
            <a:ext cx="11227324" cy="4725068"/>
          </a:xfrm>
        </p:spPr>
        <p:txBody>
          <a:bodyPr>
            <a:normAutofit fontScale="92500" lnSpcReduction="20000"/>
          </a:bodyPr>
          <a:lstStyle/>
          <a:p>
            <a:r>
              <a:rPr lang="en-US" dirty="0"/>
              <a:t>It’s one of hundreds of ideas proposed and seems </a:t>
            </a:r>
          </a:p>
          <a:p>
            <a:r>
              <a:rPr lang="en-US" dirty="0"/>
              <a:t>Implementation was delayed in:</a:t>
            </a:r>
          </a:p>
          <a:p>
            <a:r>
              <a:rPr lang="en-US" dirty="0"/>
              <a:t>Multiple features were stack-ranked as more valuable</a:t>
            </a:r>
          </a:p>
          <a:p>
            <a:r>
              <a:rPr lang="en-US" dirty="0"/>
              <a:t>It wasn’t clear if it was going to be done by the end of the year</a:t>
            </a:r>
          </a:p>
          <a:p>
            <a:r>
              <a:rPr lang="en-US" dirty="0"/>
              <a:t>An engineer thought: this is trivial to implement.</a:t>
            </a:r>
            <a:br>
              <a:rPr lang="en-US" dirty="0"/>
            </a:br>
            <a:r>
              <a:rPr lang="en-US" dirty="0"/>
              <a:t>He implemented the idea in a few days, and  started a controlled experiment (A/B test)</a:t>
            </a:r>
          </a:p>
          <a:p>
            <a:r>
              <a:rPr lang="en-US" dirty="0"/>
              <a:t>An alert fired that something is wrong with revenue, as Bing was making too much money.</a:t>
            </a:r>
            <a:br>
              <a:rPr lang="en-US" dirty="0"/>
            </a:br>
            <a:r>
              <a:rPr lang="en-US" dirty="0"/>
              <a:t>Such alerts have been very useful to detect bugs (such as logging revenue twice)</a:t>
            </a:r>
          </a:p>
          <a:p>
            <a:r>
              <a:rPr lang="en-US" dirty="0"/>
              <a:t>But there was no bug.   The idea increased Bing’s revenue by 12% (over $120M at the time)</a:t>
            </a:r>
            <a:br>
              <a:rPr lang="en-US" dirty="0"/>
            </a:br>
            <a:r>
              <a:rPr lang="en-US" dirty="0"/>
              <a:t>without hurting guardrail metrics</a:t>
            </a:r>
          </a:p>
          <a:p>
            <a:r>
              <a:rPr lang="en-US" dirty="0"/>
              <a:t>We are terrible at assessing the value of ideas.</a:t>
            </a:r>
            <a:br>
              <a:rPr lang="en-US" dirty="0"/>
            </a:br>
            <a:r>
              <a:rPr lang="en-US" dirty="0"/>
              <a:t>Few ideas generate over $100M in incremental revenue (as this idea), but </a:t>
            </a:r>
            <a:br>
              <a:rPr lang="en-US" dirty="0"/>
            </a:br>
            <a:r>
              <a:rPr lang="en-US" dirty="0"/>
              <a:t>the </a:t>
            </a:r>
            <a:r>
              <a:rPr lang="en-US" b="1" dirty="0"/>
              <a:t>best revenue-generating </a:t>
            </a:r>
            <a:r>
              <a:rPr lang="en-US" dirty="0"/>
              <a:t>idea in Bing’s history was badly rated and delayed for months!</a:t>
            </a:r>
          </a:p>
        </p:txBody>
      </p:sp>
      <p:sp>
        <p:nvSpPr>
          <p:cNvPr id="13" name="Date Placeholder 12"/>
          <p:cNvSpPr>
            <a:spLocks noGrp="1"/>
          </p:cNvSpPr>
          <p:nvPr>
            <p:ph type="dt" sz="half" idx="10"/>
          </p:nvPr>
        </p:nvSpPr>
        <p:spPr/>
        <p:txBody>
          <a:bodyPr/>
          <a:lstStyle/>
          <a:p>
            <a:r>
              <a:rPr lang="en-US" sz="1050" dirty="0"/>
              <a:t>Ronny Kohavi (@</a:t>
            </a:r>
            <a:r>
              <a:rPr lang="en-US" sz="1050" dirty="0" err="1"/>
              <a:t>Ronnyk</a:t>
            </a:r>
            <a:r>
              <a:rPr lang="en-US" sz="1050" dirty="0"/>
              <a:t>)</a:t>
            </a:r>
          </a:p>
        </p:txBody>
      </p:sp>
      <p:sp>
        <p:nvSpPr>
          <p:cNvPr id="5" name="Slide Number Placeholder 4"/>
          <p:cNvSpPr>
            <a:spLocks noGrp="1"/>
          </p:cNvSpPr>
          <p:nvPr>
            <p:ph type="sldNum" sz="quarter" idx="12"/>
          </p:nvPr>
        </p:nvSpPr>
        <p:spPr/>
        <p:txBody>
          <a:bodyPr/>
          <a:lstStyle/>
          <a:p>
            <a:fld id="{629637A9-119A-49DA-BD12-AAC58B377D80}" type="slidenum">
              <a:rPr lang="en-US" smtClean="0"/>
              <a:pPr/>
              <a:t>3</a:t>
            </a:fld>
            <a:endParaRPr lang="en-US" dirty="0"/>
          </a:p>
        </p:txBody>
      </p:sp>
      <p:sp>
        <p:nvSpPr>
          <p:cNvPr id="12" name="TextBox 11"/>
          <p:cNvSpPr txBox="1"/>
          <p:nvPr/>
        </p:nvSpPr>
        <p:spPr>
          <a:xfrm>
            <a:off x="5040708" y="1908966"/>
            <a:ext cx="645788" cy="369332"/>
          </a:xfrm>
          <a:prstGeom prst="rect">
            <a:avLst/>
          </a:prstGeom>
          <a:noFill/>
        </p:spPr>
        <p:txBody>
          <a:bodyPr wrap="square" rtlCol="0">
            <a:spAutoFit/>
          </a:bodyPr>
          <a:lstStyle/>
          <a:p>
            <a:r>
              <a:rPr lang="en-US" dirty="0"/>
              <a:t>Feb</a:t>
            </a:r>
          </a:p>
        </p:txBody>
      </p:sp>
      <p:sp>
        <p:nvSpPr>
          <p:cNvPr id="14" name="TextBox 13"/>
          <p:cNvSpPr txBox="1"/>
          <p:nvPr/>
        </p:nvSpPr>
        <p:spPr>
          <a:xfrm>
            <a:off x="5615832" y="1917279"/>
            <a:ext cx="825564" cy="369332"/>
          </a:xfrm>
          <a:prstGeom prst="rect">
            <a:avLst/>
          </a:prstGeom>
          <a:noFill/>
        </p:spPr>
        <p:txBody>
          <a:bodyPr wrap="square" rtlCol="0">
            <a:spAutoFit/>
          </a:bodyPr>
          <a:lstStyle/>
          <a:p>
            <a:r>
              <a:rPr lang="en-US" dirty="0"/>
              <a:t>March</a:t>
            </a:r>
          </a:p>
        </p:txBody>
      </p:sp>
      <p:sp>
        <p:nvSpPr>
          <p:cNvPr id="15" name="TextBox 14"/>
          <p:cNvSpPr txBox="1"/>
          <p:nvPr/>
        </p:nvSpPr>
        <p:spPr>
          <a:xfrm>
            <a:off x="6387869" y="1908966"/>
            <a:ext cx="645788" cy="369332"/>
          </a:xfrm>
          <a:prstGeom prst="rect">
            <a:avLst/>
          </a:prstGeom>
          <a:noFill/>
        </p:spPr>
        <p:txBody>
          <a:bodyPr wrap="square" rtlCol="0">
            <a:spAutoFit/>
          </a:bodyPr>
          <a:lstStyle/>
          <a:p>
            <a:r>
              <a:rPr lang="en-US" dirty="0"/>
              <a:t>April</a:t>
            </a:r>
          </a:p>
        </p:txBody>
      </p:sp>
      <p:sp>
        <p:nvSpPr>
          <p:cNvPr id="16" name="TextBox 15"/>
          <p:cNvSpPr txBox="1"/>
          <p:nvPr/>
        </p:nvSpPr>
        <p:spPr>
          <a:xfrm>
            <a:off x="7152707" y="1908966"/>
            <a:ext cx="645788" cy="369332"/>
          </a:xfrm>
          <a:prstGeom prst="rect">
            <a:avLst/>
          </a:prstGeom>
          <a:noFill/>
        </p:spPr>
        <p:txBody>
          <a:bodyPr wrap="square" rtlCol="0">
            <a:spAutoFit/>
          </a:bodyPr>
          <a:lstStyle/>
          <a:p>
            <a:r>
              <a:rPr lang="en-US" dirty="0"/>
              <a:t>May</a:t>
            </a:r>
          </a:p>
        </p:txBody>
      </p:sp>
      <p:sp>
        <p:nvSpPr>
          <p:cNvPr id="17" name="TextBox 16"/>
          <p:cNvSpPr txBox="1"/>
          <p:nvPr/>
        </p:nvSpPr>
        <p:spPr>
          <a:xfrm>
            <a:off x="7917545" y="1917279"/>
            <a:ext cx="645788" cy="369332"/>
          </a:xfrm>
          <a:prstGeom prst="rect">
            <a:avLst/>
          </a:prstGeom>
          <a:noFill/>
        </p:spPr>
        <p:txBody>
          <a:bodyPr wrap="square" rtlCol="0">
            <a:spAutoFit/>
          </a:bodyPr>
          <a:lstStyle/>
          <a:p>
            <a:r>
              <a:rPr lang="en-US" dirty="0"/>
              <a:t>June</a:t>
            </a:r>
          </a:p>
        </p:txBody>
      </p:sp>
      <p:sp>
        <p:nvSpPr>
          <p:cNvPr id="11" name="TextBox 10"/>
          <p:cNvSpPr txBox="1"/>
          <p:nvPr/>
        </p:nvSpPr>
        <p:spPr>
          <a:xfrm>
            <a:off x="6710763" y="1410827"/>
            <a:ext cx="1195647" cy="461665"/>
          </a:xfrm>
          <a:prstGeom prst="rect">
            <a:avLst/>
          </a:prstGeom>
          <a:noFill/>
        </p:spPr>
        <p:txBody>
          <a:bodyPr wrap="square" rtlCol="0">
            <a:spAutoFit/>
          </a:bodyPr>
          <a:lstStyle/>
          <a:p>
            <a:r>
              <a:rPr lang="en-US" sz="2400" dirty="0"/>
              <a:t>…meh…</a:t>
            </a:r>
          </a:p>
        </p:txBody>
      </p:sp>
    </p:spTree>
    <p:extLst>
      <p:ext uri="{BB962C8B-B14F-4D97-AF65-F5344CB8AC3E}">
        <p14:creationId xmlns:p14="http://schemas.microsoft.com/office/powerpoint/2010/main" val="387995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p:bldP spid="14" grpId="0"/>
      <p:bldP spid="15" grpId="0"/>
      <p:bldP spid="16" grpId="0"/>
      <p:bldP spid="17"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MSN Experiment: SRM</a:t>
            </a:r>
          </a:p>
        </p:txBody>
      </p:sp>
      <p:sp>
        <p:nvSpPr>
          <p:cNvPr id="3" name="Content Placeholder 2"/>
          <p:cNvSpPr>
            <a:spLocks noGrp="1"/>
          </p:cNvSpPr>
          <p:nvPr>
            <p:ph idx="1"/>
          </p:nvPr>
        </p:nvSpPr>
        <p:spPr/>
        <p:txBody>
          <a:bodyPr>
            <a:normAutofit/>
          </a:bodyPr>
          <a:lstStyle/>
          <a:p>
            <a:r>
              <a:rPr lang="en-US" dirty="0"/>
              <a:t>Except… there was a sample-ratio-mismatch with fewer users in treatment (49.8% instead of 50.0%)</a:t>
            </a:r>
          </a:p>
          <a:p>
            <a:r>
              <a:rPr lang="en-US" dirty="0"/>
              <a:t>Can anyone think of a reason?</a:t>
            </a:r>
          </a:p>
          <a:p>
            <a:endParaRPr lang="en-US" dirty="0"/>
          </a:p>
          <a:p>
            <a:r>
              <a:rPr lang="en-US" dirty="0"/>
              <a:t>User engagement increased so much for so many users, that the heaviest users were being classified as bots and removed</a:t>
            </a:r>
          </a:p>
          <a:p>
            <a:r>
              <a:rPr lang="en-US" dirty="0"/>
              <a:t>After fixing the issue, the SRM went away, and the treatment was much better</a:t>
            </a:r>
          </a:p>
          <a:p>
            <a:endParaRPr lang="en-US" dirty="0"/>
          </a:p>
          <a:p>
            <a:endParaRPr lang="en-US" dirty="0"/>
          </a:p>
          <a:p>
            <a:pPr marL="0" indent="0">
              <a:buNone/>
            </a:pPr>
            <a:endParaRPr lang="en-US" dirty="0"/>
          </a:p>
          <a:p>
            <a:pPr lvl="2"/>
            <a:endParaRPr lang="en-US" sz="2400" dirty="0"/>
          </a:p>
          <a:p>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30</a:t>
            </a:fld>
            <a:endParaRPr lang="en-US" dirty="0"/>
          </a:p>
        </p:txBody>
      </p:sp>
    </p:spTree>
    <p:extLst>
      <p:ext uri="{BB962C8B-B14F-4D97-AF65-F5344CB8AC3E}">
        <p14:creationId xmlns:p14="http://schemas.microsoft.com/office/powerpoint/2010/main" val="209762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Pitfall 4: Failing to Validate Data Quality</a:t>
            </a:r>
          </a:p>
        </p:txBody>
      </p:sp>
      <p:sp>
        <p:nvSpPr>
          <p:cNvPr id="3" name="Content Placeholder 2"/>
          <p:cNvSpPr>
            <a:spLocks noGrp="1"/>
          </p:cNvSpPr>
          <p:nvPr>
            <p:ph idx="1"/>
          </p:nvPr>
        </p:nvSpPr>
        <p:spPr/>
        <p:txBody>
          <a:bodyPr>
            <a:normAutofit/>
          </a:bodyPr>
          <a:lstStyle/>
          <a:p>
            <a:r>
              <a:rPr lang="en-US" dirty="0"/>
              <a:t>Outliers create significant skew: enough to cause a false stat-sig result</a:t>
            </a:r>
          </a:p>
          <a:p>
            <a:r>
              <a:rPr lang="en-US" dirty="0"/>
              <a:t>Example: </a:t>
            </a:r>
          </a:p>
          <a:p>
            <a:pPr lvl="1"/>
            <a:r>
              <a:rPr lang="en-US" dirty="0"/>
              <a:t>An experiment treatment with 100,000 users on Amazon, where 2% convert with an average of $30.</a:t>
            </a:r>
            <a:br>
              <a:rPr lang="en-US" dirty="0"/>
            </a:br>
            <a:r>
              <a:rPr lang="en-US" dirty="0"/>
              <a:t>Total revenue = 100,000*2%*$30 = $60,000.</a:t>
            </a:r>
            <a:br>
              <a:rPr lang="en-US" dirty="0"/>
            </a:br>
            <a:r>
              <a:rPr lang="en-US" dirty="0"/>
              <a:t>A lift of 2% is $1,200</a:t>
            </a:r>
          </a:p>
          <a:p>
            <a:pPr lvl="1"/>
            <a:r>
              <a:rPr lang="en-US" dirty="0"/>
              <a:t>Sometimes (rarely) a “user” purchases double the lift amount, or around $2,500.</a:t>
            </a:r>
            <a:br>
              <a:rPr lang="en-US" dirty="0"/>
            </a:br>
            <a:r>
              <a:rPr lang="en-US" dirty="0"/>
              <a:t>That single user who falls into Control or Treatment is enough to significantly skew the result.</a:t>
            </a:r>
          </a:p>
          <a:p>
            <a:pPr lvl="1"/>
            <a:r>
              <a:rPr lang="en-US" dirty="0"/>
              <a:t>The discovery: libraries purchase books irregularly and order a lot each time</a:t>
            </a:r>
          </a:p>
          <a:p>
            <a:pPr lvl="1"/>
            <a:r>
              <a:rPr lang="en-US" dirty="0"/>
              <a:t>Solution: cap the attribute value of single users to the 99</a:t>
            </a:r>
            <a:r>
              <a:rPr lang="en-US" baseline="30000" dirty="0"/>
              <a:t>th</a:t>
            </a:r>
            <a:r>
              <a:rPr lang="en-US" dirty="0"/>
              <a:t> percentile of the distribution</a:t>
            </a:r>
          </a:p>
          <a:p>
            <a:r>
              <a:rPr lang="en-US" dirty="0"/>
              <a:t>Example: </a:t>
            </a:r>
          </a:p>
          <a:p>
            <a:pPr lvl="1"/>
            <a:r>
              <a:rPr lang="en-US" dirty="0"/>
              <a:t>Bots at Bing sometimes issue many queries</a:t>
            </a:r>
          </a:p>
          <a:p>
            <a:pPr lvl="1"/>
            <a:r>
              <a:rPr lang="en-US" dirty="0"/>
              <a:t>Over 50% of Bing traffic is currently identified as non-human (bot) traffic!</a:t>
            </a:r>
            <a:br>
              <a:rPr lang="en-US" dirty="0"/>
            </a:br>
            <a:endParaRPr lang="en-US" dirty="0"/>
          </a:p>
        </p:txBody>
      </p:sp>
      <p:sp>
        <p:nvSpPr>
          <p:cNvPr id="8" name="Date Placeholder 7"/>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31</a:t>
            </a:fld>
            <a:endParaRPr lang="en-US" dirty="0"/>
          </a:p>
        </p:txBody>
      </p:sp>
      <p:pic>
        <p:nvPicPr>
          <p:cNvPr id="6" name="Picture 5"/>
          <p:cNvPicPr>
            <a:picLocks noChangeAspect="1"/>
          </p:cNvPicPr>
          <p:nvPr/>
        </p:nvPicPr>
        <p:blipFill rotWithShape="1">
          <a:blip r:embed="rId3"/>
          <a:srcRect b="21946"/>
          <a:stretch/>
        </p:blipFill>
        <p:spPr>
          <a:xfrm>
            <a:off x="9245884" y="4586748"/>
            <a:ext cx="2946116" cy="1724677"/>
          </a:xfrm>
          <a:prstGeom prst="rect">
            <a:avLst/>
          </a:prstGeom>
        </p:spPr>
      </p:pic>
      <p:pic>
        <p:nvPicPr>
          <p:cNvPr id="7" name="Picture 6"/>
          <p:cNvPicPr>
            <a:picLocks noChangeAspect="1"/>
          </p:cNvPicPr>
          <p:nvPr/>
        </p:nvPicPr>
        <p:blipFill>
          <a:blip r:embed="rId4"/>
          <a:stretch>
            <a:fillRect/>
          </a:stretch>
        </p:blipFill>
        <p:spPr>
          <a:xfrm>
            <a:off x="6570133" y="5712519"/>
            <a:ext cx="2438400" cy="598905"/>
          </a:xfrm>
          <a:prstGeom prst="rect">
            <a:avLst/>
          </a:prstGeom>
          <a:ln>
            <a:solidFill>
              <a:schemeClr val="tx1"/>
            </a:solidFill>
          </a:ln>
        </p:spPr>
      </p:pic>
    </p:spTree>
    <p:extLst>
      <p:ext uri="{BB962C8B-B14F-4D97-AF65-F5344CB8AC3E}">
        <p14:creationId xmlns:p14="http://schemas.microsoft.com/office/powerpoint/2010/main" val="255894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967193"/>
          </a:xfrm>
        </p:spPr>
        <p:txBody>
          <a:bodyPr/>
          <a:lstStyle/>
          <a:p>
            <a:r>
              <a:rPr lang="en-US" dirty="0"/>
              <a:t>The Best Data Scientists are Skeptics</a:t>
            </a:r>
          </a:p>
        </p:txBody>
      </p:sp>
      <p:sp>
        <p:nvSpPr>
          <p:cNvPr id="3" name="Content Placeholder 2"/>
          <p:cNvSpPr>
            <a:spLocks noGrp="1"/>
          </p:cNvSpPr>
          <p:nvPr>
            <p:ph idx="1"/>
          </p:nvPr>
        </p:nvSpPr>
        <p:spPr>
          <a:xfrm>
            <a:off x="622169" y="1667434"/>
            <a:ext cx="11227324" cy="4089899"/>
          </a:xfrm>
        </p:spPr>
        <p:txBody>
          <a:bodyPr>
            <a:normAutofit fontScale="55000" lnSpcReduction="20000"/>
          </a:bodyPr>
          <a:lstStyle/>
          <a:p>
            <a:r>
              <a:rPr lang="nl-NL" sz="4400" dirty="0"/>
              <a:t>The most common bias is to accept good results and investigate bad results.</a:t>
            </a:r>
            <a:br>
              <a:rPr lang="nl-NL" sz="4400" dirty="0"/>
            </a:br>
            <a:r>
              <a:rPr lang="nl-NL" sz="4400" dirty="0"/>
              <a:t>When something is too good to be true, remember Twyman</a:t>
            </a:r>
          </a:p>
          <a:p>
            <a:endParaRPr lang="nl-NL" sz="3200" dirty="0"/>
          </a:p>
          <a:p>
            <a:endParaRPr lang="nl-NL" sz="3200" dirty="0"/>
          </a:p>
          <a:p>
            <a:endParaRPr lang="nl-NL" sz="3200" dirty="0"/>
          </a:p>
          <a:p>
            <a:endParaRPr lang="nl-NL" sz="3200" dirty="0"/>
          </a:p>
          <a:p>
            <a:pPr marL="0" indent="0">
              <a:buNone/>
            </a:pPr>
            <a:endParaRPr lang="nl-NL" sz="3200" dirty="0"/>
          </a:p>
          <a:p>
            <a:endParaRPr lang="nl-NL" sz="3200" dirty="0"/>
          </a:p>
          <a:p>
            <a:r>
              <a:rPr lang="en-US" sz="4200" dirty="0"/>
              <a:t>In the book </a:t>
            </a:r>
            <a:r>
              <a:rPr lang="en-US" sz="4200" i="1" dirty="0"/>
              <a:t>Exploring Data: An Introduction to Data Analysis for Social Scientists, </a:t>
            </a:r>
            <a:r>
              <a:rPr lang="en-US" sz="4200" dirty="0"/>
              <a:t>the authors wrote that Twyman’s law is</a:t>
            </a:r>
            <a:br>
              <a:rPr lang="en-US" sz="4200" dirty="0"/>
            </a:br>
            <a:r>
              <a:rPr lang="en-US" sz="4200" dirty="0"/>
              <a:t>               “perhaps the most important single law in the whole of data analysis."</a:t>
            </a:r>
            <a:br>
              <a:rPr lang="en-US" sz="2900" dirty="0">
                <a:hlinkClick r:id="rId3"/>
              </a:rPr>
            </a:br>
            <a:endParaRPr lang="en-US" sz="2900" dirty="0">
              <a:hlinkClick r:id="rId3"/>
            </a:endParaRPr>
          </a:p>
          <a:p>
            <a:pPr marL="201168" lvl="1" indent="0">
              <a:buNone/>
            </a:pPr>
            <a:endParaRPr lang="en-US" dirty="0"/>
          </a:p>
          <a:p>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32</a:t>
            </a:fld>
            <a:endParaRPr lang="en-US" dirty="0"/>
          </a:p>
        </p:txBody>
      </p:sp>
      <p:sp>
        <p:nvSpPr>
          <p:cNvPr id="8" name="Rectangle 7"/>
          <p:cNvSpPr/>
          <p:nvPr/>
        </p:nvSpPr>
        <p:spPr>
          <a:xfrm>
            <a:off x="2730995" y="2625698"/>
            <a:ext cx="6906313" cy="1384995"/>
          </a:xfrm>
          <a:prstGeom prst="rect">
            <a:avLst/>
          </a:prstGeom>
          <a:noFill/>
        </p:spPr>
        <p:txBody>
          <a:bodyPr wrap="none" lIns="91440" tIns="45720" rIns="91440" bIns="45720">
            <a:spAutoFit/>
          </a:bodyPr>
          <a:lstStyle/>
          <a:p>
            <a:pPr algn="ct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hlinkClick r:id="rId3"/>
              </a:rPr>
              <a:t>Twyman’s law</a:t>
            </a:r>
            <a:br>
              <a:rPr lang="en-US" sz="2800" b="1" dirty="0">
                <a:ln w="9525">
                  <a:solidFill>
                    <a:schemeClr val="bg1"/>
                  </a:solidFill>
                  <a:prstDash val="solid"/>
                </a:ln>
                <a:effectLst>
                  <a:outerShdw blurRad="12700" dist="38100" dir="2700000" algn="tl" rotWithShape="0">
                    <a:schemeClr val="bg1">
                      <a:lumMod val="50000"/>
                    </a:schemeClr>
                  </a:outerShdw>
                </a:effectLst>
              </a:rPr>
            </a:b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 Any figure that looks interesting or different </a:t>
            </a:r>
            <a:b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br>
            <a:r>
              <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is usually wrong</a:t>
            </a:r>
          </a:p>
        </p:txBody>
      </p:sp>
      <p:sp>
        <p:nvSpPr>
          <p:cNvPr id="10" name="Rectangle 9"/>
          <p:cNvSpPr/>
          <p:nvPr/>
        </p:nvSpPr>
        <p:spPr>
          <a:xfrm>
            <a:off x="166703" y="5883634"/>
            <a:ext cx="2564292" cy="369332"/>
          </a:xfrm>
          <a:prstGeom prst="rect">
            <a:avLst/>
          </a:prstGeom>
        </p:spPr>
        <p:txBody>
          <a:bodyPr wrap="none">
            <a:spAutoFit/>
          </a:bodyPr>
          <a:lstStyle/>
          <a:p>
            <a:r>
              <a:rPr lang="en-US" dirty="0">
                <a:hlinkClick r:id="rId3"/>
              </a:rPr>
              <a:t>http://bit.ly/twymanLaw</a:t>
            </a:r>
            <a:r>
              <a:rPr lang="en-US" dirty="0"/>
              <a:t> </a:t>
            </a:r>
          </a:p>
        </p:txBody>
      </p:sp>
    </p:spTree>
    <p:extLst>
      <p:ext uri="{BB962C8B-B14F-4D97-AF65-F5344CB8AC3E}">
        <p14:creationId xmlns:p14="http://schemas.microsoft.com/office/powerpoint/2010/main" val="37966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Cultural Challenge</a:t>
            </a:r>
          </a:p>
        </p:txBody>
      </p:sp>
      <p:sp>
        <p:nvSpPr>
          <p:cNvPr id="3" name="Content Placeholder 2"/>
          <p:cNvSpPr>
            <a:spLocks noGrp="1"/>
          </p:cNvSpPr>
          <p:nvPr>
            <p:ph idx="1"/>
          </p:nvPr>
        </p:nvSpPr>
        <p:spPr>
          <a:xfrm>
            <a:off x="622169" y="1686840"/>
            <a:ext cx="11397402" cy="4380473"/>
          </a:xfrm>
        </p:spPr>
        <p:txBody>
          <a:bodyPr>
            <a:normAutofit fontScale="92500" lnSpcReduction="20000"/>
          </a:bodyPr>
          <a:lstStyle/>
          <a:p>
            <a:pPr marL="0" indent="0">
              <a:buNone/>
            </a:pPr>
            <a:endParaRPr lang="en-US" sz="3200" dirty="0"/>
          </a:p>
          <a:p>
            <a:r>
              <a:rPr lang="en-US" sz="3200" dirty="0"/>
              <a:t>Why people/orgs avoid controlled experiments</a:t>
            </a:r>
          </a:p>
          <a:p>
            <a:pPr lvl="1"/>
            <a:r>
              <a:rPr lang="en-US" sz="2800" dirty="0"/>
              <a:t>Some believe it threatens their job as decision makers</a:t>
            </a:r>
          </a:p>
          <a:p>
            <a:pPr lvl="1"/>
            <a:r>
              <a:rPr lang="en-US" sz="2800" dirty="0"/>
              <a:t>At Microsoft, program managers select the next set of features to develop. Proposing several alternatives and admitting you don’t know which is best is hard</a:t>
            </a:r>
          </a:p>
          <a:p>
            <a:pPr lvl="1"/>
            <a:r>
              <a:rPr lang="en-US" sz="2800" dirty="0"/>
              <a:t>Editors and designers get paid to select a great design</a:t>
            </a:r>
          </a:p>
          <a:p>
            <a:pPr lvl="1"/>
            <a:r>
              <a:rPr lang="en-US" sz="2800" dirty="0"/>
              <a:t>Failures of ideas may hurt image and professional standing.</a:t>
            </a:r>
            <a:br>
              <a:rPr lang="en-US" sz="2800" dirty="0"/>
            </a:br>
            <a:r>
              <a:rPr lang="en-US" sz="2800" dirty="0"/>
              <a:t>It’s easier to declare success when the feature launches</a:t>
            </a:r>
          </a:p>
          <a:p>
            <a:pPr lvl="1"/>
            <a:r>
              <a:rPr lang="en-US" sz="2800" dirty="0"/>
              <a:t>We’ve heard: “we know what to do.  It’s in our DNA,” and</a:t>
            </a:r>
            <a:br>
              <a:rPr lang="en-US" sz="2800" dirty="0"/>
            </a:br>
            <a:r>
              <a:rPr lang="en-US" sz="2800" dirty="0"/>
              <a:t>“why don’t we just do the right thing?”</a:t>
            </a:r>
          </a:p>
          <a:p>
            <a:r>
              <a:rPr lang="en-US" sz="3200" dirty="0"/>
              <a:t>The next few slides show a four-step cultural progression towards becoming data-driven</a:t>
            </a:r>
          </a:p>
          <a:p>
            <a:pPr lvl="1"/>
            <a:endParaRPr lang="en-US" dirty="0"/>
          </a:p>
          <a:p>
            <a:pPr>
              <a:buNone/>
            </a:pPr>
            <a:endParaRPr lang="en-US"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33</a:t>
            </a:fld>
            <a:endParaRPr lang="en-US" dirty="0"/>
          </a:p>
        </p:txBody>
      </p:sp>
      <p:sp>
        <p:nvSpPr>
          <p:cNvPr id="6" name="TextBox 5"/>
          <p:cNvSpPr txBox="1"/>
          <p:nvPr/>
        </p:nvSpPr>
        <p:spPr>
          <a:xfrm>
            <a:off x="4801502" y="1055802"/>
            <a:ext cx="7218069" cy="1323439"/>
          </a:xfrm>
          <a:prstGeom prst="rect">
            <a:avLst/>
          </a:prstGeom>
          <a:noFill/>
        </p:spPr>
        <p:txBody>
          <a:bodyPr wrap="square" rtlCol="0">
            <a:spAutoFit/>
          </a:bodyPr>
          <a:lstStyle/>
          <a:p>
            <a:pPr algn="r"/>
            <a:r>
              <a:rPr lang="en-US" sz="2000" i="1" dirty="0"/>
              <a:t>It is difficult to get a man to understand something when his salary depends upon his not understanding it. </a:t>
            </a:r>
            <a:br>
              <a:rPr lang="en-US" sz="2000" i="1" dirty="0"/>
            </a:br>
            <a:r>
              <a:rPr lang="en-US" sz="2000" dirty="0"/>
              <a:t>-- Upton Sinclair     </a:t>
            </a:r>
            <a:br>
              <a:rPr lang="en-US" sz="2000" b="1" i="1" dirty="0"/>
            </a:br>
            <a:endParaRPr lang="en-US" sz="2000" b="1" i="1" dirty="0"/>
          </a:p>
        </p:txBody>
      </p:sp>
    </p:spTree>
    <p:extLst>
      <p:ext uri="{BB962C8B-B14F-4D97-AF65-F5344CB8AC3E}">
        <p14:creationId xmlns:p14="http://schemas.microsoft.com/office/powerpoint/2010/main" val="277709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Stage 1: Hubris</a:t>
            </a:r>
          </a:p>
        </p:txBody>
      </p:sp>
      <p:sp>
        <p:nvSpPr>
          <p:cNvPr id="3" name="Content Placeholder 2"/>
          <p:cNvSpPr>
            <a:spLocks noGrp="1"/>
          </p:cNvSpPr>
          <p:nvPr>
            <p:ph idx="1"/>
          </p:nvPr>
        </p:nvSpPr>
        <p:spPr/>
        <p:txBody>
          <a:bodyPr/>
          <a:lstStyle/>
          <a:p>
            <a:r>
              <a:rPr lang="en-US" dirty="0"/>
              <a:t>Stage 1: we know what to do and we’re sure of it</a:t>
            </a:r>
          </a:p>
          <a:p>
            <a:pPr lvl="1"/>
            <a:r>
              <a:rPr lang="en-US" dirty="0"/>
              <a:t>True story from 1849</a:t>
            </a:r>
          </a:p>
          <a:p>
            <a:pPr lvl="1"/>
            <a:r>
              <a:rPr lang="en-US" dirty="0"/>
              <a:t>John Snow claimed that Cholera was caused by polluted water, </a:t>
            </a:r>
            <a:br>
              <a:rPr lang="en-US" dirty="0"/>
            </a:br>
            <a:r>
              <a:rPr lang="en-US" dirty="0"/>
              <a:t>although prevailing theory at the time was that it was caused by miasma: bad air</a:t>
            </a:r>
          </a:p>
          <a:p>
            <a:pPr lvl="1"/>
            <a:r>
              <a:rPr lang="en-US" dirty="0"/>
              <a:t>A landlord dismissed his tenants’ complaints that their water stank</a:t>
            </a:r>
          </a:p>
          <a:p>
            <a:pPr lvl="2"/>
            <a:r>
              <a:rPr lang="en-US" dirty="0"/>
              <a:t>Even when Cholera was frequent among the tenants</a:t>
            </a:r>
          </a:p>
          <a:p>
            <a:pPr lvl="1"/>
            <a:r>
              <a:rPr lang="en-US" dirty="0"/>
              <a:t>One day he drank a glass of his tenants’ water to show there was nothing wrong with it</a:t>
            </a:r>
          </a:p>
          <a:p>
            <a:r>
              <a:rPr lang="en-US" dirty="0"/>
              <a:t>He died three days later</a:t>
            </a:r>
          </a:p>
          <a:p>
            <a:r>
              <a:rPr lang="en-US" dirty="0"/>
              <a:t>That’s hubris.  Even if we’re sure of our ideas, evaluate them</a:t>
            </a:r>
          </a:p>
          <a:p>
            <a:pPr marL="0" indent="0">
              <a:buNone/>
            </a:pPr>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34</a:t>
            </a:fld>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6520" y="3208369"/>
            <a:ext cx="2113351" cy="304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831567" y="547970"/>
            <a:ext cx="4268304" cy="1015663"/>
          </a:xfrm>
          <a:prstGeom prst="rect">
            <a:avLst/>
          </a:prstGeom>
          <a:noFill/>
        </p:spPr>
        <p:txBody>
          <a:bodyPr wrap="square" rtlCol="0">
            <a:spAutoFit/>
          </a:bodyPr>
          <a:lstStyle/>
          <a:p>
            <a:pPr algn="r"/>
            <a:r>
              <a:rPr lang="en-US" sz="2000" i="1" dirty="0"/>
              <a:t>Experimentation is the least arrogant method of gaining knowledge</a:t>
            </a:r>
          </a:p>
          <a:p>
            <a:pPr algn="r"/>
            <a:r>
              <a:rPr lang="en-US" sz="2000" i="1" dirty="0"/>
              <a:t> —Isaac Asimov</a:t>
            </a:r>
          </a:p>
        </p:txBody>
      </p:sp>
    </p:spTree>
    <p:extLst>
      <p:ext uri="{BB962C8B-B14F-4D97-AF65-F5344CB8AC3E}">
        <p14:creationId xmlns:p14="http://schemas.microsoft.com/office/powerpoint/2010/main" val="235899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124508"/>
          </a:xfrm>
        </p:spPr>
        <p:txBody>
          <a:bodyPr>
            <a:normAutofit fontScale="90000"/>
          </a:bodyPr>
          <a:lstStyle/>
          <a:p>
            <a:r>
              <a:rPr lang="en-US" dirty="0"/>
              <a:t>Cultural Stage 2: Insight through</a:t>
            </a:r>
            <a:br>
              <a:rPr lang="en-US" dirty="0"/>
            </a:br>
            <a:r>
              <a:rPr lang="en-US" dirty="0">
                <a:solidFill>
                  <a:srgbClr val="92D050"/>
                </a:solidFill>
              </a:rPr>
              <a:t>Measurement</a:t>
            </a:r>
            <a:r>
              <a:rPr lang="en-US" dirty="0"/>
              <a:t> and Control</a:t>
            </a:r>
          </a:p>
        </p:txBody>
      </p:sp>
      <p:sp>
        <p:nvSpPr>
          <p:cNvPr id="3" name="Content Placeholder 2"/>
          <p:cNvSpPr>
            <a:spLocks noGrp="1"/>
          </p:cNvSpPr>
          <p:nvPr>
            <p:ph idx="1"/>
          </p:nvPr>
        </p:nvSpPr>
        <p:spPr/>
        <p:txBody>
          <a:bodyPr/>
          <a:lstStyle/>
          <a:p>
            <a:pPr>
              <a:spcAft>
                <a:spcPts val="0"/>
              </a:spcAft>
              <a:defRPr/>
            </a:pPr>
            <a:r>
              <a:rPr lang="en-US" dirty="0" err="1"/>
              <a:t>Semmelweis</a:t>
            </a:r>
            <a:r>
              <a:rPr lang="en-US" dirty="0"/>
              <a:t> worked at Vienna’s General Hospital, an</a:t>
            </a:r>
            <a:br>
              <a:rPr lang="en-US" dirty="0"/>
            </a:br>
            <a:r>
              <a:rPr lang="en-US" dirty="0"/>
              <a:t>important teaching/research hospital, in the 1830s-40s</a:t>
            </a:r>
          </a:p>
          <a:p>
            <a:pPr>
              <a:spcAft>
                <a:spcPts val="0"/>
              </a:spcAft>
              <a:defRPr/>
            </a:pPr>
            <a:r>
              <a:rPr lang="en-US" dirty="0"/>
              <a:t>In 19th-century Europe, childbed fever killed more than a million women</a:t>
            </a:r>
          </a:p>
          <a:p>
            <a:pPr>
              <a:spcAft>
                <a:spcPts val="0"/>
              </a:spcAft>
              <a:defRPr/>
            </a:pPr>
            <a:r>
              <a:rPr lang="en-US" dirty="0">
                <a:solidFill>
                  <a:srgbClr val="92D050"/>
                </a:solidFill>
              </a:rPr>
              <a:t>Measurement</a:t>
            </a:r>
            <a:r>
              <a:rPr lang="en-US" dirty="0"/>
              <a:t>: the mortality rate for women giving birth was</a:t>
            </a:r>
          </a:p>
          <a:p>
            <a:pPr lvl="1">
              <a:buFont typeface="Arial" pitchFamily="34" charset="0"/>
              <a:buChar char="•"/>
              <a:defRPr/>
            </a:pPr>
            <a:r>
              <a:rPr lang="en-US" dirty="0"/>
              <a:t>15% in his ward, staffed by doctors and students</a:t>
            </a:r>
          </a:p>
          <a:p>
            <a:pPr lvl="1">
              <a:buFont typeface="Arial" pitchFamily="34" charset="0"/>
              <a:buChar char="•"/>
              <a:defRPr/>
            </a:pPr>
            <a:r>
              <a:rPr lang="en-US" dirty="0"/>
              <a:t>2% in the ward at the hospital, attended by midwives</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35</a:t>
            </a:fld>
            <a:endParaRPr lang="en-US" dirty="0"/>
          </a:p>
        </p:txBody>
      </p:sp>
      <p:pic>
        <p:nvPicPr>
          <p:cNvPr id="6" name="Picture 5" descr="semmelweis185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741025" y="0"/>
            <a:ext cx="14478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26032" y="3738021"/>
            <a:ext cx="1665968" cy="2514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5218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240539"/>
          </a:xfrm>
        </p:spPr>
        <p:txBody>
          <a:bodyPr>
            <a:normAutofit fontScale="90000"/>
          </a:bodyPr>
          <a:lstStyle/>
          <a:p>
            <a:r>
              <a:rPr lang="en-US" dirty="0"/>
              <a:t>Cultural Stage 2: </a:t>
            </a:r>
            <a:r>
              <a:rPr lang="en-US" dirty="0">
                <a:solidFill>
                  <a:srgbClr val="92D050"/>
                </a:solidFill>
              </a:rPr>
              <a:t>Insight</a:t>
            </a:r>
            <a:r>
              <a:rPr lang="en-US" dirty="0"/>
              <a:t> through </a:t>
            </a:r>
            <a:br>
              <a:rPr lang="en-US" dirty="0"/>
            </a:br>
            <a:r>
              <a:rPr lang="en-US" dirty="0"/>
              <a:t>Measurement and </a:t>
            </a:r>
            <a:r>
              <a:rPr lang="en-US" dirty="0">
                <a:solidFill>
                  <a:srgbClr val="92D050"/>
                </a:solidFill>
              </a:rPr>
              <a:t>Control</a:t>
            </a:r>
            <a:endParaRPr lang="en-US" dirty="0"/>
          </a:p>
        </p:txBody>
      </p:sp>
      <p:sp>
        <p:nvSpPr>
          <p:cNvPr id="3" name="Content Placeholder 2"/>
          <p:cNvSpPr>
            <a:spLocks noGrp="1"/>
          </p:cNvSpPr>
          <p:nvPr>
            <p:ph idx="1"/>
          </p:nvPr>
        </p:nvSpPr>
        <p:spPr/>
        <p:txBody>
          <a:bodyPr>
            <a:normAutofit/>
          </a:bodyPr>
          <a:lstStyle/>
          <a:p>
            <a:pPr>
              <a:defRPr/>
            </a:pPr>
            <a:endParaRPr lang="en-US" dirty="0"/>
          </a:p>
          <a:p>
            <a:pPr>
              <a:defRPr/>
            </a:pPr>
            <a:r>
              <a:rPr lang="en-US" dirty="0"/>
              <a:t>He tries to </a:t>
            </a:r>
            <a:r>
              <a:rPr lang="en-US" dirty="0">
                <a:solidFill>
                  <a:srgbClr val="92D050"/>
                </a:solidFill>
              </a:rPr>
              <a:t>control</a:t>
            </a:r>
            <a:r>
              <a:rPr lang="en-US" dirty="0"/>
              <a:t> all differences</a:t>
            </a:r>
          </a:p>
          <a:p>
            <a:pPr lvl="1">
              <a:buFont typeface="Arial" pitchFamily="34" charset="0"/>
              <a:buChar char="•"/>
              <a:defRPr/>
            </a:pPr>
            <a:r>
              <a:rPr lang="en-US" dirty="0"/>
              <a:t>Birthing positions, ventilation, diet, even the way laundry was done</a:t>
            </a:r>
          </a:p>
          <a:p>
            <a:pPr>
              <a:defRPr/>
            </a:pPr>
            <a:r>
              <a:rPr lang="en-US" dirty="0"/>
              <a:t>He was away for 4 months and death rate fell significantly when he was away.  Could it be related to him?</a:t>
            </a:r>
          </a:p>
          <a:p>
            <a:pPr>
              <a:defRPr/>
            </a:pPr>
            <a:r>
              <a:rPr lang="en-US" dirty="0"/>
              <a:t>Insight:</a:t>
            </a:r>
          </a:p>
          <a:p>
            <a:pPr lvl="1">
              <a:buFont typeface="Arial" pitchFamily="34" charset="0"/>
              <a:buChar char="•"/>
              <a:defRPr/>
            </a:pPr>
            <a:r>
              <a:rPr lang="en-US" dirty="0"/>
              <a:t>Doctors were performing autopsies each morning on cadavers</a:t>
            </a:r>
          </a:p>
          <a:p>
            <a:pPr lvl="1">
              <a:buFont typeface="Arial" pitchFamily="34" charset="0"/>
              <a:buChar char="•"/>
              <a:defRPr/>
            </a:pPr>
            <a:r>
              <a:rPr lang="en-US" dirty="0"/>
              <a:t>Conjecture: particles (called germs today) were being transmitted to healthy patients </a:t>
            </a:r>
            <a:r>
              <a:rPr lang="en-US" i="1" dirty="0"/>
              <a:t>on the hands of the physicians</a:t>
            </a:r>
          </a:p>
          <a:p>
            <a:r>
              <a:rPr lang="en-US" dirty="0"/>
              <a:t>He experiments with cleansing agents</a:t>
            </a:r>
          </a:p>
          <a:p>
            <a:pPr lvl="1">
              <a:buFont typeface="Arial" pitchFamily="34" charset="0"/>
              <a:buChar char="•"/>
            </a:pPr>
            <a:r>
              <a:rPr lang="en-US" dirty="0"/>
              <a:t>Chlorine and lime was effective: death rate fell from 18% to 1% </a:t>
            </a:r>
            <a:endParaRPr lang="en-US" i="1"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36</a:t>
            </a:fld>
            <a:endParaRPr lang="en-US" dirty="0"/>
          </a:p>
        </p:txBody>
      </p:sp>
    </p:spTree>
    <p:extLst>
      <p:ext uri="{BB962C8B-B14F-4D97-AF65-F5344CB8AC3E}">
        <p14:creationId xmlns:p14="http://schemas.microsoft.com/office/powerpoint/2010/main" val="243570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Stage 3: </a:t>
            </a:r>
            <a:r>
              <a:rPr lang="en-US" dirty="0" err="1"/>
              <a:t>Semmelweis</a:t>
            </a:r>
            <a:r>
              <a:rPr lang="en-US" dirty="0"/>
              <a:t> Reflex</a:t>
            </a:r>
          </a:p>
        </p:txBody>
      </p:sp>
      <p:sp>
        <p:nvSpPr>
          <p:cNvPr id="3" name="Content Placeholder 2"/>
          <p:cNvSpPr>
            <a:spLocks noGrp="1"/>
          </p:cNvSpPr>
          <p:nvPr>
            <p:ph idx="1"/>
          </p:nvPr>
        </p:nvSpPr>
        <p:spPr/>
        <p:txBody>
          <a:bodyPr>
            <a:normAutofit fontScale="92500" lnSpcReduction="10000"/>
          </a:bodyPr>
          <a:lstStyle/>
          <a:p>
            <a:r>
              <a:rPr lang="en-US" sz="2800" dirty="0"/>
              <a:t>Success?  No!  Disbelief.  Where/what are these particles?</a:t>
            </a:r>
          </a:p>
          <a:p>
            <a:pPr lvl="1"/>
            <a:r>
              <a:rPr lang="en-US" sz="2400" dirty="0" err="1"/>
              <a:t>Semmelweis</a:t>
            </a:r>
            <a:r>
              <a:rPr lang="en-US" sz="2400" dirty="0"/>
              <a:t> was dropped from his post at the hospital</a:t>
            </a:r>
          </a:p>
          <a:p>
            <a:pPr lvl="1"/>
            <a:r>
              <a:rPr lang="en-US" sz="2400" dirty="0"/>
              <a:t>He goes to Hungary and reduced mortality rate in obstetrics to 0.85%</a:t>
            </a:r>
          </a:p>
          <a:p>
            <a:pPr lvl="1"/>
            <a:r>
              <a:rPr lang="en-US" sz="2400" dirty="0"/>
              <a:t>His student published a paper about the success. The editor wrote</a:t>
            </a:r>
          </a:p>
          <a:p>
            <a:pPr marL="914400" lvl="2" indent="0">
              <a:buFont typeface="Arial" charset="0"/>
              <a:buNone/>
            </a:pPr>
            <a:r>
              <a:rPr lang="en-US" i="1" dirty="0"/>
              <a:t>We believe that this chlorine-washing theory has long outlived its usefulness… It is time we are no longer to be deceived by this theory</a:t>
            </a:r>
          </a:p>
          <a:p>
            <a:r>
              <a:rPr lang="en-US" sz="2800" dirty="0"/>
              <a:t>In 1865, he suffered a nervous breakdown and was beaten at a mental hospital, where he died</a:t>
            </a:r>
          </a:p>
          <a:p>
            <a:r>
              <a:rPr lang="en-US" sz="2800" u="sng" dirty="0" err="1">
                <a:hlinkClick r:id="rId3"/>
              </a:rPr>
              <a:t>Semmelweis</a:t>
            </a:r>
            <a:r>
              <a:rPr lang="en-US" sz="2800" u="sng" dirty="0">
                <a:hlinkClick r:id="rId3"/>
              </a:rPr>
              <a:t> Reflex</a:t>
            </a:r>
            <a:r>
              <a:rPr lang="en-US" sz="2800" dirty="0"/>
              <a:t> is a reflex-like rejection of new knowledge because it contradicts entrenched norms, beliefs or paradigms</a:t>
            </a:r>
          </a:p>
          <a:p>
            <a:r>
              <a:rPr lang="en-US" sz="2800" dirty="0"/>
              <a:t>Only in 1800s?  No!  A 2005 study: inadequate hand washing is one of the prime contributors to the 2 million health-care-associated infections and 90,000 related deaths annually in the United States</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37</a:t>
            </a:fld>
            <a:endParaRPr lang="en-US" dirty="0"/>
          </a:p>
        </p:txBody>
      </p:sp>
    </p:spTree>
    <p:extLst>
      <p:ext uri="{BB962C8B-B14F-4D97-AF65-F5344CB8AC3E}">
        <p14:creationId xmlns:p14="http://schemas.microsoft.com/office/powerpoint/2010/main" val="79169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Cultural Stage 4: Fundamental Understanding</a:t>
            </a:r>
          </a:p>
        </p:txBody>
      </p:sp>
      <p:sp>
        <p:nvSpPr>
          <p:cNvPr id="3" name="Content Placeholder 2"/>
          <p:cNvSpPr>
            <a:spLocks noGrp="1"/>
          </p:cNvSpPr>
          <p:nvPr>
            <p:ph idx="1"/>
          </p:nvPr>
        </p:nvSpPr>
        <p:spPr/>
        <p:txBody>
          <a:bodyPr/>
          <a:lstStyle/>
          <a:p>
            <a:r>
              <a:rPr lang="en-US" dirty="0"/>
              <a:t>In 1879, Louis Pasteur showed the presence of Streptococcus in the blood of women with child fever</a:t>
            </a:r>
          </a:p>
          <a:p>
            <a:r>
              <a:rPr lang="en-US" dirty="0"/>
              <a:t>2008, 143 years after he died, a 50 Euro coin commemorating </a:t>
            </a:r>
            <a:r>
              <a:rPr lang="en-US" dirty="0" err="1"/>
              <a:t>Semmelweis</a:t>
            </a:r>
            <a:r>
              <a:rPr lang="en-US" dirty="0"/>
              <a:t> was issued</a:t>
            </a:r>
            <a:br>
              <a:rPr lang="en-US" dirty="0"/>
            </a:br>
            <a:endParaRPr lang="en-US"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38</a:t>
            </a:fld>
            <a:endParaRPr lang="en-US" dirty="0"/>
          </a:p>
        </p:txBody>
      </p:sp>
      <p:pic>
        <p:nvPicPr>
          <p:cNvPr id="6" name="Picture 5" descr="semmelweis_coi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24540" y="3027660"/>
            <a:ext cx="2874826" cy="2874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04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5" presetClass="entr" presetSubtype="1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checkerboard(across)">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622169" y="1569156"/>
            <a:ext cx="11227324" cy="7902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Summary: Evolve the Culture</a:t>
            </a:r>
          </a:p>
        </p:txBody>
      </p:sp>
      <p:sp>
        <p:nvSpPr>
          <p:cNvPr id="3" name="Content Placeholder 2"/>
          <p:cNvSpPr>
            <a:spLocks noGrp="1"/>
          </p:cNvSpPr>
          <p:nvPr>
            <p:ph idx="1"/>
          </p:nvPr>
        </p:nvSpPr>
        <p:spPr>
          <a:xfrm>
            <a:off x="622169" y="3751053"/>
            <a:ext cx="11227324" cy="1791791"/>
          </a:xfrm>
        </p:spPr>
        <p:txBody>
          <a:bodyPr/>
          <a:lstStyle/>
          <a:p>
            <a:r>
              <a:rPr lang="en-US" dirty="0"/>
              <a:t>In many areas we’re in the 1800s in terms of our understanding, so controlled experiments can help</a:t>
            </a:r>
          </a:p>
          <a:p>
            <a:pPr lvl="1"/>
            <a:r>
              <a:rPr lang="en-US" dirty="0"/>
              <a:t>First in doing the right thing, even if we don’t understand the fundamentals</a:t>
            </a:r>
          </a:p>
          <a:p>
            <a:pPr lvl="1"/>
            <a:r>
              <a:rPr lang="en-US" dirty="0"/>
              <a:t>Then developing the underlying fundamental theories</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39</a:t>
            </a:fld>
            <a:endParaRPr lang="en-US" dirty="0"/>
          </a:p>
        </p:txBody>
      </p:sp>
      <p:grpSp>
        <p:nvGrpSpPr>
          <p:cNvPr id="19" name="Group 18"/>
          <p:cNvGrpSpPr/>
          <p:nvPr/>
        </p:nvGrpSpPr>
        <p:grpSpPr>
          <a:xfrm>
            <a:off x="344290" y="1818348"/>
            <a:ext cx="11638886" cy="1258257"/>
            <a:chOff x="276557" y="2799871"/>
            <a:chExt cx="11638886" cy="1258257"/>
          </a:xfrm>
        </p:grpSpPr>
        <p:grpSp>
          <p:nvGrpSpPr>
            <p:cNvPr id="6" name="Group 5"/>
            <p:cNvGrpSpPr/>
            <p:nvPr/>
          </p:nvGrpSpPr>
          <p:grpSpPr>
            <a:xfrm>
              <a:off x="276557" y="2799871"/>
              <a:ext cx="3145644" cy="1258257"/>
              <a:chOff x="5403" y="671218"/>
              <a:chExt cx="3145644" cy="1258257"/>
            </a:xfrm>
          </p:grpSpPr>
          <p:sp>
            <p:nvSpPr>
              <p:cNvPr id="16" name="Chevron 15"/>
              <p:cNvSpPr/>
              <p:nvPr/>
            </p:nvSpPr>
            <p:spPr>
              <a:xfrm>
                <a:off x="5403" y="671218"/>
                <a:ext cx="3145644" cy="1258257"/>
              </a:xfrm>
              <a:prstGeom prst="chevron">
                <a:avLst/>
              </a:prstGeom>
              <a:solidFill>
                <a:srgbClr val="FF00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Chevron 4"/>
              <p:cNvSpPr/>
              <p:nvPr/>
            </p:nvSpPr>
            <p:spPr>
              <a:xfrm>
                <a:off x="634532" y="671218"/>
                <a:ext cx="1887387" cy="1258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Hubris</a:t>
                </a:r>
              </a:p>
            </p:txBody>
          </p:sp>
        </p:grpSp>
        <p:grpSp>
          <p:nvGrpSpPr>
            <p:cNvPr id="7" name="Group 6"/>
            <p:cNvGrpSpPr/>
            <p:nvPr/>
          </p:nvGrpSpPr>
          <p:grpSpPr>
            <a:xfrm>
              <a:off x="3107638" y="2799871"/>
              <a:ext cx="3145644" cy="1258257"/>
              <a:chOff x="2836484" y="671218"/>
              <a:chExt cx="3145644" cy="1258257"/>
            </a:xfrm>
          </p:grpSpPr>
          <p:sp>
            <p:nvSpPr>
              <p:cNvPr id="14" name="Chevron 13"/>
              <p:cNvSpPr/>
              <p:nvPr/>
            </p:nvSpPr>
            <p:spPr>
              <a:xfrm>
                <a:off x="2836484" y="671218"/>
                <a:ext cx="3145644" cy="1258257"/>
              </a:xfrm>
              <a:prstGeom prst="chevron">
                <a:avLst/>
              </a:prstGeom>
              <a:solidFill>
                <a:srgbClr val="F6AE1E"/>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Chevron 6"/>
              <p:cNvSpPr/>
              <p:nvPr/>
            </p:nvSpPr>
            <p:spPr>
              <a:xfrm>
                <a:off x="3465613" y="671218"/>
                <a:ext cx="1887387" cy="1258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Measure and Control</a:t>
                </a:r>
              </a:p>
            </p:txBody>
          </p:sp>
        </p:grpSp>
        <p:grpSp>
          <p:nvGrpSpPr>
            <p:cNvPr id="8" name="Group 7"/>
            <p:cNvGrpSpPr/>
            <p:nvPr/>
          </p:nvGrpSpPr>
          <p:grpSpPr>
            <a:xfrm>
              <a:off x="5938718" y="2799871"/>
              <a:ext cx="3145644" cy="1258257"/>
              <a:chOff x="5667564" y="671218"/>
              <a:chExt cx="3145644" cy="1258257"/>
            </a:xfrm>
          </p:grpSpPr>
          <p:sp>
            <p:nvSpPr>
              <p:cNvPr id="12" name="Chevron 11"/>
              <p:cNvSpPr/>
              <p:nvPr/>
            </p:nvSpPr>
            <p:spPr>
              <a:xfrm>
                <a:off x="5667564" y="671218"/>
                <a:ext cx="3145644" cy="1258257"/>
              </a:xfrm>
              <a:prstGeom prst="chevron">
                <a:avLst/>
              </a:prstGeom>
              <a:solidFill>
                <a:schemeClr val="tx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Chevron 8"/>
              <p:cNvSpPr/>
              <p:nvPr/>
            </p:nvSpPr>
            <p:spPr>
              <a:xfrm>
                <a:off x="6296693" y="671218"/>
                <a:ext cx="1887387" cy="1258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Accept Results avoid Semmelweis Reflex</a:t>
                </a:r>
              </a:p>
            </p:txBody>
          </p:sp>
        </p:grpSp>
        <p:grpSp>
          <p:nvGrpSpPr>
            <p:cNvPr id="9" name="Group 8"/>
            <p:cNvGrpSpPr/>
            <p:nvPr/>
          </p:nvGrpSpPr>
          <p:grpSpPr>
            <a:xfrm>
              <a:off x="8769799" y="2799871"/>
              <a:ext cx="3145644" cy="1258257"/>
              <a:chOff x="8498645" y="671218"/>
              <a:chExt cx="3145644" cy="1258257"/>
            </a:xfrm>
          </p:grpSpPr>
          <p:sp>
            <p:nvSpPr>
              <p:cNvPr id="10" name="Chevron 9"/>
              <p:cNvSpPr/>
              <p:nvPr/>
            </p:nvSpPr>
            <p:spPr>
              <a:xfrm>
                <a:off x="8498645" y="671218"/>
                <a:ext cx="3145644" cy="1258257"/>
              </a:xfrm>
              <a:prstGeom prst="chevron">
                <a:avLst/>
              </a:prstGeom>
              <a:solidFill>
                <a:srgbClr val="92D05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1" name="Chevron 10"/>
              <p:cNvSpPr/>
              <p:nvPr/>
            </p:nvSpPr>
            <p:spPr>
              <a:xfrm>
                <a:off x="9127774" y="671218"/>
                <a:ext cx="1887387" cy="125825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4011" tIns="28004" rIns="28004" bIns="28004" numCol="1" spcCol="1270" anchor="ctr" anchorCtr="0">
                <a:noAutofit/>
              </a:bodyPr>
              <a:lstStyle/>
              <a:p>
                <a:pPr lvl="0" algn="ctr" defTabSz="933450">
                  <a:lnSpc>
                    <a:spcPct val="90000"/>
                  </a:lnSpc>
                  <a:spcBef>
                    <a:spcPct val="0"/>
                  </a:spcBef>
                  <a:spcAft>
                    <a:spcPct val="35000"/>
                  </a:spcAft>
                </a:pPr>
                <a:r>
                  <a:rPr lang="en-US" sz="2100" kern="1200" dirty="0"/>
                  <a:t>Fundamental Understanding</a:t>
                </a:r>
              </a:p>
            </p:txBody>
          </p:sp>
        </p:grpSp>
      </p:grpSp>
      <p:sp>
        <p:nvSpPr>
          <p:cNvPr id="20" name="Rectangle 19"/>
          <p:cNvSpPr/>
          <p:nvPr/>
        </p:nvSpPr>
        <p:spPr>
          <a:xfrm>
            <a:off x="3048000" y="3013502"/>
            <a:ext cx="6096000" cy="830997"/>
          </a:xfrm>
          <a:prstGeom prst="rect">
            <a:avLst/>
          </a:prstGeom>
        </p:spPr>
        <p:txBody>
          <a:bodyPr>
            <a:spAutoFit/>
          </a:bodyPr>
          <a:lstStyle/>
          <a:p>
            <a:pPr marL="685800" lvl="1" indent="-342900"/>
            <a:r>
              <a:rPr lang="en-US" sz="2400">
                <a:solidFill>
                  <a:srgbClr val="FFFFFF"/>
                </a:solidFill>
              </a:rPr>
              <a:t>Hippos kill more humans than any other (non-human) mammal (really)</a:t>
            </a:r>
            <a:endParaRPr lang="en-US" sz="2400" dirty="0"/>
          </a:p>
        </p:txBody>
      </p:sp>
    </p:spTree>
    <p:extLst>
      <p:ext uri="{BB962C8B-B14F-4D97-AF65-F5344CB8AC3E}">
        <p14:creationId xmlns:p14="http://schemas.microsoft.com/office/powerpoint/2010/main" val="264346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We have lots of ideas to make our products better…</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8606" y="1153457"/>
            <a:ext cx="7197685" cy="3332261"/>
          </a:xfrm>
        </p:spPr>
      </p:pic>
      <p:sp>
        <p:nvSpPr>
          <p:cNvPr id="6" name="Date Placeholder 5"/>
          <p:cNvSpPr>
            <a:spLocks noGrp="1"/>
          </p:cNvSpPr>
          <p:nvPr>
            <p:ph type="dt" sz="half" idx="10"/>
          </p:nvPr>
        </p:nvSpPr>
        <p:spPr/>
        <p:txBody>
          <a:bodyPr/>
          <a:lstStyle/>
          <a:p>
            <a:r>
              <a:rPr lang="en-US"/>
              <a:t>Ronny Kohavi</a:t>
            </a:r>
            <a:endParaRPr lang="en-US" dirty="0"/>
          </a:p>
        </p:txBody>
      </p:sp>
      <p:sp>
        <p:nvSpPr>
          <p:cNvPr id="3" name="Slide Number Placeholder 2"/>
          <p:cNvSpPr>
            <a:spLocks noGrp="1"/>
          </p:cNvSpPr>
          <p:nvPr>
            <p:ph type="sldNum" sz="quarter" idx="12"/>
          </p:nvPr>
        </p:nvSpPr>
        <p:spPr/>
        <p:txBody>
          <a:bodyPr/>
          <a:lstStyle/>
          <a:p>
            <a:fld id="{629637A9-119A-49DA-BD12-AAC58B377D80}" type="slidenum">
              <a:rPr lang="en-US" smtClean="0"/>
              <a:pPr/>
              <a:t>4</a:t>
            </a:fld>
            <a:endParaRPr lang="en-US" dirty="0"/>
          </a:p>
        </p:txBody>
      </p:sp>
      <p:sp>
        <p:nvSpPr>
          <p:cNvPr id="5" name="Title 1"/>
          <p:cNvSpPr txBox="1">
            <a:spLocks/>
          </p:cNvSpPr>
          <p:nvPr/>
        </p:nvSpPr>
        <p:spPr>
          <a:xfrm>
            <a:off x="622169" y="4809970"/>
            <a:ext cx="10767945" cy="1649815"/>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71500" indent="-571500">
              <a:buFont typeface="Arial" panose="020B0604020202020204" pitchFamily="34" charset="0"/>
              <a:buChar char="•"/>
            </a:pPr>
            <a:r>
              <a:rPr lang="en-US" sz="4000" dirty="0"/>
              <a:t>But not all ideas are good</a:t>
            </a:r>
          </a:p>
          <a:p>
            <a:pPr marL="571500" indent="-571500">
              <a:buFont typeface="Arial" panose="020B0604020202020204" pitchFamily="34" charset="0"/>
              <a:buChar char="•"/>
            </a:pPr>
            <a:r>
              <a:rPr lang="en-US" sz="4000" dirty="0"/>
              <a:t>It’s humbling, but most ideas are actually bad</a:t>
            </a:r>
          </a:p>
          <a:p>
            <a:pPr marL="571500" indent="-571500">
              <a:buFont typeface="Arial" panose="020B0604020202020204" pitchFamily="34" charset="0"/>
              <a:buChar char="•"/>
            </a:pPr>
            <a:r>
              <a:rPr lang="en-US" sz="4000" dirty="0"/>
              <a:t>Many times, we have to tell people that their new beautiful baby is actually…ugly</a:t>
            </a:r>
          </a:p>
        </p:txBody>
      </p:sp>
    </p:spTree>
    <p:extLst>
      <p:ext uri="{BB962C8B-B14F-4D97-AF65-F5344CB8AC3E}">
        <p14:creationId xmlns:p14="http://schemas.microsoft.com/office/powerpoint/2010/main" val="233053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95DF6-0FB0-48F6-A864-AD7E55601BCF}"/>
              </a:ext>
            </a:extLst>
          </p:cNvPr>
          <p:cNvSpPr>
            <a:spLocks noGrp="1"/>
          </p:cNvSpPr>
          <p:nvPr>
            <p:ph type="title"/>
          </p:nvPr>
        </p:nvSpPr>
        <p:spPr>
          <a:xfrm>
            <a:off x="389087" y="277638"/>
            <a:ext cx="11227324" cy="1013279"/>
          </a:xfrm>
        </p:spPr>
        <p:txBody>
          <a:bodyPr>
            <a:normAutofit/>
          </a:bodyPr>
          <a:lstStyle/>
          <a:p>
            <a:r>
              <a:rPr lang="en-US" dirty="0"/>
              <a:t>Maturity Model in Experimentation</a:t>
            </a:r>
          </a:p>
        </p:txBody>
      </p:sp>
      <p:sp>
        <p:nvSpPr>
          <p:cNvPr id="3" name="Content Placeholder 2">
            <a:extLst>
              <a:ext uri="{FF2B5EF4-FFF2-40B4-BE49-F238E27FC236}">
                <a16:creationId xmlns:a16="http://schemas.microsoft.com/office/drawing/2014/main" id="{D2080EC2-D0D0-4BF2-BB0B-D6BF1B2CA73C}"/>
              </a:ext>
            </a:extLst>
          </p:cNvPr>
          <p:cNvSpPr>
            <a:spLocks noGrp="1"/>
          </p:cNvSpPr>
          <p:nvPr>
            <p:ph idx="1"/>
          </p:nvPr>
        </p:nvSpPr>
        <p:spPr>
          <a:xfrm>
            <a:off x="490752" y="1734787"/>
            <a:ext cx="11490157" cy="585537"/>
          </a:xfrm>
        </p:spPr>
        <p:txBody>
          <a:bodyPr>
            <a:normAutofit/>
          </a:bodyPr>
          <a:lstStyle/>
          <a:p>
            <a:pPr marL="0" indent="0">
              <a:buNone/>
            </a:pPr>
            <a:r>
              <a:rPr lang="en-US" sz="3200" dirty="0"/>
              <a:t>Enabling experimentation in large software products is challenging</a:t>
            </a:r>
          </a:p>
        </p:txBody>
      </p:sp>
      <p:sp>
        <p:nvSpPr>
          <p:cNvPr id="5" name="Content Placeholder 2">
            <a:extLst>
              <a:ext uri="{FF2B5EF4-FFF2-40B4-BE49-F238E27FC236}">
                <a16:creationId xmlns:a16="http://schemas.microsoft.com/office/drawing/2014/main" id="{65186505-A281-4607-918C-11A4787D9D19}"/>
              </a:ext>
            </a:extLst>
          </p:cNvPr>
          <p:cNvSpPr txBox="1">
            <a:spLocks/>
          </p:cNvSpPr>
          <p:nvPr/>
        </p:nvSpPr>
        <p:spPr>
          <a:xfrm>
            <a:off x="490752" y="2677378"/>
            <a:ext cx="10515600" cy="35693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experimentation platform capabilities is only one piece of the puzzle</a:t>
            </a:r>
          </a:p>
          <a:p>
            <a:r>
              <a:rPr lang="en-US" dirty="0"/>
              <a:t>Other aspects include:</a:t>
            </a:r>
          </a:p>
          <a:p>
            <a:pPr lvl="1"/>
            <a:r>
              <a:rPr lang="en-US" dirty="0"/>
              <a:t>Data quality: instrumentation, pipelines, monitoring</a:t>
            </a:r>
          </a:p>
          <a:p>
            <a:pPr lvl="1"/>
            <a:r>
              <a:rPr lang="en-US" dirty="0"/>
              <a:t>Integration of experimentation into team’s software development process</a:t>
            </a:r>
          </a:p>
          <a:p>
            <a:pPr lvl="1"/>
            <a:r>
              <a:rPr lang="en-US" dirty="0"/>
              <a:t>Ability to clearly specify and measure product’s long-term goals (OEC)</a:t>
            </a:r>
          </a:p>
          <a:p>
            <a:pPr lvl="1"/>
            <a:r>
              <a:rPr lang="en-US" dirty="0"/>
              <a:t>Development of experimentation knowledge and expertise within the team</a:t>
            </a:r>
          </a:p>
          <a:p>
            <a:pPr lvl="1"/>
            <a:r>
              <a:rPr lang="en-US" dirty="0"/>
              <a:t>Cultural buy-in</a:t>
            </a:r>
          </a:p>
          <a:p>
            <a:pPr marL="457200" lvl="1" indent="0">
              <a:buNone/>
            </a:pPr>
            <a:r>
              <a:rPr lang="en-US" dirty="0"/>
              <a:t> </a:t>
            </a:r>
          </a:p>
          <a:p>
            <a:r>
              <a:rPr lang="en-US" dirty="0"/>
              <a:t>We developed a model to describe this process and provide step-by-step guidance in The </a:t>
            </a:r>
            <a:r>
              <a:rPr lang="en-US" dirty="0">
                <a:hlinkClick r:id="rId3"/>
              </a:rPr>
              <a:t>Evolution of Continuous Experimentation</a:t>
            </a:r>
            <a:endParaRPr lang="en-US" dirty="0"/>
          </a:p>
        </p:txBody>
      </p:sp>
    </p:spTree>
    <p:extLst>
      <p:ext uri="{BB962C8B-B14F-4D97-AF65-F5344CB8AC3E}">
        <p14:creationId xmlns:p14="http://schemas.microsoft.com/office/powerpoint/2010/main" val="3352556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345021D-7C5F-49AB-97A1-21144E882A80}"/>
              </a:ext>
            </a:extLst>
          </p:cNvPr>
          <p:cNvPicPr>
            <a:picLocks noChangeAspect="1"/>
          </p:cNvPicPr>
          <p:nvPr/>
        </p:nvPicPr>
        <p:blipFill>
          <a:blip r:embed="rId3"/>
          <a:stretch>
            <a:fillRect/>
          </a:stretch>
        </p:blipFill>
        <p:spPr>
          <a:xfrm>
            <a:off x="1265797" y="0"/>
            <a:ext cx="9660406" cy="6858000"/>
          </a:xfrm>
          <a:prstGeom prst="rect">
            <a:avLst/>
          </a:prstGeom>
        </p:spPr>
      </p:pic>
    </p:spTree>
    <p:extLst>
      <p:ext uri="{BB962C8B-B14F-4D97-AF65-F5344CB8AC3E}">
        <p14:creationId xmlns:p14="http://schemas.microsoft.com/office/powerpoint/2010/main" val="4073276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Ethics</a:t>
            </a:r>
          </a:p>
        </p:txBody>
      </p:sp>
      <p:sp>
        <p:nvSpPr>
          <p:cNvPr id="3" name="Content Placeholder 2"/>
          <p:cNvSpPr>
            <a:spLocks noGrp="1"/>
          </p:cNvSpPr>
          <p:nvPr>
            <p:ph idx="1"/>
          </p:nvPr>
        </p:nvSpPr>
        <p:spPr/>
        <p:txBody>
          <a:bodyPr/>
          <a:lstStyle/>
          <a:p>
            <a:r>
              <a:rPr lang="en-US" dirty="0"/>
              <a:t>Controversial examples</a:t>
            </a:r>
          </a:p>
          <a:p>
            <a:pPr lvl="1"/>
            <a:r>
              <a:rPr lang="en-US" dirty="0"/>
              <a:t>Facebook ran an </a:t>
            </a:r>
            <a:r>
              <a:rPr lang="en-US" dirty="0">
                <a:hlinkClick r:id="rId3"/>
              </a:rPr>
              <a:t>emotional contagion experiment</a:t>
            </a:r>
            <a:r>
              <a:rPr lang="en-US" dirty="0"/>
              <a:t> (</a:t>
            </a:r>
            <a:r>
              <a:rPr lang="en-US" dirty="0">
                <a:hlinkClick r:id="rId4"/>
              </a:rPr>
              <a:t>editorial commentary</a:t>
            </a:r>
            <a:r>
              <a:rPr lang="en-US" dirty="0"/>
              <a:t>)</a:t>
            </a:r>
          </a:p>
          <a:p>
            <a:pPr lvl="1"/>
            <a:r>
              <a:rPr lang="en-US" dirty="0"/>
              <a:t>Amazon ran a </a:t>
            </a:r>
            <a:r>
              <a:rPr lang="en-US" dirty="0">
                <a:hlinkClick r:id="rId5"/>
              </a:rPr>
              <a:t>pricing experiment</a:t>
            </a:r>
            <a:endParaRPr lang="en-US" dirty="0"/>
          </a:p>
          <a:p>
            <a:pPr lvl="1"/>
            <a:r>
              <a:rPr lang="en-US" dirty="0"/>
              <a:t>OK Cupid (matching site) </a:t>
            </a:r>
            <a:r>
              <a:rPr lang="en-US" dirty="0">
                <a:hlinkClick r:id="rId6"/>
              </a:rPr>
              <a:t>modified the “match” score</a:t>
            </a:r>
            <a:r>
              <a:rPr lang="en-US" dirty="0"/>
              <a:t> to deceive users who they believed matched at 30% so it showed 90%</a:t>
            </a:r>
          </a:p>
          <a:p>
            <a:r>
              <a:rPr lang="en-US" dirty="0"/>
              <a:t>Resources</a:t>
            </a:r>
          </a:p>
          <a:p>
            <a:pPr lvl="1"/>
            <a:r>
              <a:rPr lang="en-US" dirty="0"/>
              <a:t>1979 </a:t>
            </a:r>
            <a:r>
              <a:rPr lang="en-US" dirty="0">
                <a:hlinkClick r:id="rId7"/>
              </a:rPr>
              <a:t>Belmont Report</a:t>
            </a:r>
            <a:endParaRPr lang="en-US" dirty="0"/>
          </a:p>
          <a:p>
            <a:pPr lvl="1"/>
            <a:r>
              <a:rPr lang="en-US" dirty="0"/>
              <a:t>1991 Federal </a:t>
            </a:r>
            <a:r>
              <a:rPr lang="en-US" dirty="0">
                <a:hlinkClick r:id="rId8"/>
              </a:rPr>
              <a:t>“Common Rule”</a:t>
            </a:r>
            <a:r>
              <a:rPr lang="en-US" dirty="0"/>
              <a:t> and </a:t>
            </a:r>
            <a:r>
              <a:rPr lang="en-US" dirty="0">
                <a:hlinkClick r:id="rId9"/>
              </a:rPr>
              <a:t>Protection of Human Subjects</a:t>
            </a:r>
            <a:br>
              <a:rPr lang="en-US" dirty="0"/>
            </a:br>
            <a:r>
              <a:rPr lang="en-US" dirty="0"/>
              <a:t>Key concept: Minimal Risk: the probability and magnitude of harm or discomfort anticipated in the research are not greater in and of themselves than those ordinarily encountered in daily life or during the performance of routine physical or psychological examinations or tests</a:t>
            </a:r>
          </a:p>
          <a:p>
            <a:r>
              <a:rPr lang="en-US" dirty="0"/>
              <a:t>When in doubt, use an IRB: Institutional Review Board</a:t>
            </a:r>
          </a:p>
          <a:p>
            <a:endParaRPr lang="en-US" dirty="0"/>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42</a:t>
            </a:fld>
            <a:endParaRPr lang="en-US" dirty="0"/>
          </a:p>
        </p:txBody>
      </p:sp>
    </p:spTree>
    <p:extLst>
      <p:ext uri="{BB962C8B-B14F-4D97-AF65-F5344CB8AC3E}">
        <p14:creationId xmlns:p14="http://schemas.microsoft.com/office/powerpoint/2010/main" val="38444890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HiPPO</a:t>
            </a:r>
          </a:p>
        </p:txBody>
      </p:sp>
      <p:sp>
        <p:nvSpPr>
          <p:cNvPr id="3" name="Content Placeholder 2"/>
          <p:cNvSpPr>
            <a:spLocks noGrp="1"/>
          </p:cNvSpPr>
          <p:nvPr>
            <p:ph idx="1"/>
          </p:nvPr>
        </p:nvSpPr>
        <p:spPr>
          <a:xfrm>
            <a:off x="477790" y="2099842"/>
            <a:ext cx="11227324" cy="3831726"/>
          </a:xfrm>
        </p:spPr>
        <p:txBody>
          <a:bodyPr/>
          <a:lstStyle/>
          <a:p>
            <a:r>
              <a:rPr lang="en-US" sz="2800" dirty="0"/>
              <a:t>HiPPO = Highest Paid Person’s Opinion</a:t>
            </a:r>
            <a:br>
              <a:rPr lang="en-US" sz="2800" dirty="0"/>
            </a:br>
            <a:br>
              <a:rPr lang="en-US" sz="2800" dirty="0"/>
            </a:br>
            <a:endParaRPr lang="en-US" sz="2800" dirty="0"/>
          </a:p>
          <a:p>
            <a:r>
              <a:rPr lang="en-US" sz="2800" dirty="0"/>
              <a:t>Fact: Hippos kill more humans than any other (non-human) mammal</a:t>
            </a:r>
          </a:p>
          <a:p>
            <a:r>
              <a:rPr lang="en-US" sz="2800" dirty="0"/>
              <a:t>Listen to the customers and don’t let the HiPPO kill good ideas</a:t>
            </a:r>
          </a:p>
          <a:p>
            <a:r>
              <a:rPr lang="en-US" sz="2800" dirty="0"/>
              <a:t>There is a box with HiPPOs and booklets with selected papers for you to take</a:t>
            </a:r>
          </a:p>
          <a:p>
            <a:pPr marL="0" indent="0">
              <a:buNone/>
            </a:pPr>
            <a:endParaRPr lang="en-US" sz="2800" dirty="0"/>
          </a:p>
        </p:txBody>
      </p:sp>
      <p:sp>
        <p:nvSpPr>
          <p:cNvPr id="7" name="Date Placeholder 6"/>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43</a:t>
            </a:fld>
            <a:endParaRPr lang="en-US" dirty="0"/>
          </a:p>
        </p:txBody>
      </p:sp>
      <p:pic>
        <p:nvPicPr>
          <p:cNvPr id="6" name="Picture 5" descr="hippo.png"/>
          <p:cNvPicPr>
            <a:picLocks noChangeAspect="1"/>
          </p:cNvPicPr>
          <p:nvPr/>
        </p:nvPicPr>
        <p:blipFill>
          <a:blip r:embed="rId3"/>
          <a:stretch>
            <a:fillRect/>
          </a:stretch>
        </p:blipFill>
        <p:spPr>
          <a:xfrm>
            <a:off x="7828229" y="-457907"/>
            <a:ext cx="4792396" cy="4039307"/>
          </a:xfrm>
          <a:prstGeom prst="rect">
            <a:avLst/>
          </a:prstGeom>
        </p:spPr>
      </p:pic>
    </p:spTree>
    <p:extLst>
      <p:ext uri="{BB962C8B-B14F-4D97-AF65-F5344CB8AC3E}">
        <p14:creationId xmlns:p14="http://schemas.microsoft.com/office/powerpoint/2010/main" val="1708792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622169" y="1321080"/>
            <a:ext cx="11227324" cy="5080246"/>
          </a:xfrm>
        </p:spPr>
        <p:txBody>
          <a:bodyPr>
            <a:normAutofit/>
          </a:bodyPr>
          <a:lstStyle/>
          <a:p>
            <a:r>
              <a:rPr lang="en-US" dirty="0"/>
              <a:t>Think about the </a:t>
            </a:r>
            <a:r>
              <a:rPr lang="en-US" dirty="0">
                <a:solidFill>
                  <a:srgbClr val="00B050"/>
                </a:solidFill>
              </a:rPr>
              <a:t>OEC</a:t>
            </a:r>
            <a:r>
              <a:rPr lang="en-US" dirty="0"/>
              <a:t>. Make sure the org agrees </a:t>
            </a:r>
            <a:r>
              <a:rPr lang="en-US" b="1" dirty="0"/>
              <a:t>what</a:t>
            </a:r>
            <a:r>
              <a:rPr lang="en-US" dirty="0"/>
              <a:t> to optimize</a:t>
            </a:r>
          </a:p>
          <a:p>
            <a:r>
              <a:rPr lang="en-US" dirty="0"/>
              <a:t>It is hard to assess the value of ideas</a:t>
            </a:r>
          </a:p>
          <a:p>
            <a:pPr marL="685800" lvl="1" indent="-342900"/>
            <a:r>
              <a:rPr lang="en-US" sz="2400" dirty="0"/>
              <a:t>Listen to your customers – </a:t>
            </a:r>
            <a:r>
              <a:rPr lang="en-US" sz="2400" dirty="0">
                <a:solidFill>
                  <a:srgbClr val="00B050"/>
                </a:solidFill>
              </a:rPr>
              <a:t>Get the data</a:t>
            </a:r>
          </a:p>
          <a:p>
            <a:pPr marL="685800" lvl="1" indent="-342900"/>
            <a:r>
              <a:rPr lang="en-US" sz="2400" dirty="0">
                <a:solidFill>
                  <a:srgbClr val="00B050"/>
                </a:solidFill>
              </a:rPr>
              <a:t>Prepare to be humbled</a:t>
            </a:r>
            <a:r>
              <a:rPr lang="en-US" sz="2400" dirty="0"/>
              <a:t>: data trumps intuition.  Cultural challenges. </a:t>
            </a:r>
            <a:endParaRPr lang="en-US" dirty="0"/>
          </a:p>
          <a:p>
            <a:pPr marL="174625" indent="-174625"/>
            <a:r>
              <a:rPr lang="en-US" dirty="0"/>
              <a:t>Compute the statistics carefully</a:t>
            </a:r>
          </a:p>
          <a:p>
            <a:pPr marL="685800" lvl="1" indent="-342900"/>
            <a:r>
              <a:rPr lang="en-US" sz="2400" dirty="0"/>
              <a:t>Getting numbers is easy.  Getting a number you can </a:t>
            </a:r>
            <a:r>
              <a:rPr lang="en-US" sz="2400" dirty="0">
                <a:solidFill>
                  <a:srgbClr val="00B050"/>
                </a:solidFill>
              </a:rPr>
              <a:t>trust</a:t>
            </a:r>
            <a:r>
              <a:rPr lang="en-US" sz="2400" dirty="0"/>
              <a:t> is harder</a:t>
            </a:r>
            <a:endParaRPr lang="en-US" dirty="0"/>
          </a:p>
          <a:p>
            <a:r>
              <a:rPr lang="en-US" dirty="0"/>
              <a:t>Experiment often</a:t>
            </a:r>
          </a:p>
          <a:p>
            <a:pPr marL="685800" lvl="1" indent="-342900"/>
            <a:r>
              <a:rPr lang="en-US" sz="2400" dirty="0"/>
              <a:t>Triple your experiment rate and you triple your success (and failure) rate.</a:t>
            </a:r>
            <a:br>
              <a:rPr lang="en-US" sz="2400" dirty="0"/>
            </a:br>
            <a:r>
              <a:rPr lang="en-US" sz="2400" dirty="0"/>
              <a:t>Fail fast &amp; often in order to succeed</a:t>
            </a:r>
          </a:p>
          <a:p>
            <a:pPr marL="685800" lvl="1" indent="-342900"/>
            <a:r>
              <a:rPr lang="en-US" sz="2400" dirty="0"/>
              <a:t>Accelerate innovation by lowering the cost of experimenting</a:t>
            </a:r>
            <a:endParaRPr lang="en-US" dirty="0"/>
          </a:p>
          <a:p>
            <a:r>
              <a:rPr lang="en-US" dirty="0"/>
              <a:t>See </a:t>
            </a:r>
            <a:r>
              <a:rPr lang="en-US" dirty="0">
                <a:hlinkClick r:id="rId3"/>
              </a:rPr>
              <a:t>http://exp-platform.com</a:t>
            </a:r>
            <a:r>
              <a:rPr lang="en-US" dirty="0"/>
              <a:t> for papers</a:t>
            </a:r>
          </a:p>
          <a:p>
            <a:pPr marL="0" indent="0">
              <a:buNone/>
            </a:pPr>
            <a:endParaRPr lang="en-US"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44</a:t>
            </a:fld>
            <a:endParaRPr lang="en-US" dirty="0"/>
          </a:p>
        </p:txBody>
      </p:sp>
      <p:sp>
        <p:nvSpPr>
          <p:cNvPr id="8" name="Rectangle 7"/>
          <p:cNvSpPr/>
          <p:nvPr/>
        </p:nvSpPr>
        <p:spPr>
          <a:xfrm>
            <a:off x="6843775" y="652596"/>
            <a:ext cx="5091779" cy="461665"/>
          </a:xfrm>
          <a:prstGeom prst="rect">
            <a:avLst/>
          </a:prstGeom>
        </p:spPr>
        <p:txBody>
          <a:bodyPr wrap="none">
            <a:spAutoFit/>
          </a:bodyPr>
          <a:lstStyle/>
          <a:p>
            <a:pPr marL="0" lvl="1"/>
            <a:r>
              <a:rPr lang="en-US" sz="2400" i="1" dirty="0"/>
              <a:t>The less data, the stronger the opinions</a:t>
            </a:r>
          </a:p>
        </p:txBody>
      </p:sp>
    </p:spTree>
    <p:extLst>
      <p:ext uri="{BB962C8B-B14F-4D97-AF65-F5344CB8AC3E}">
        <p14:creationId xmlns:p14="http://schemas.microsoft.com/office/powerpoint/2010/main" val="3546701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Slides</a:t>
            </a:r>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r>
              <a:rPr lang="en-US"/>
              <a:t>Ronny Kohavi (@RonnyK)</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45</a:t>
            </a:fld>
            <a:endParaRPr lang="en-US" dirty="0"/>
          </a:p>
        </p:txBody>
      </p:sp>
    </p:spTree>
    <p:extLst>
      <p:ext uri="{BB962C8B-B14F-4D97-AF65-F5344CB8AC3E}">
        <p14:creationId xmlns:p14="http://schemas.microsoft.com/office/powerpoint/2010/main" val="26394618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Product Development</a:t>
            </a:r>
          </a:p>
        </p:txBody>
      </p:sp>
      <p:sp>
        <p:nvSpPr>
          <p:cNvPr id="3" name="Content Placeholder 2"/>
          <p:cNvSpPr>
            <a:spLocks noGrp="1"/>
          </p:cNvSpPr>
          <p:nvPr>
            <p:ph idx="1"/>
          </p:nvPr>
        </p:nvSpPr>
        <p:spPr>
          <a:xfrm>
            <a:off x="622169" y="2357526"/>
            <a:ext cx="11227324" cy="3953900"/>
          </a:xfrm>
        </p:spPr>
        <p:txBody>
          <a:bodyPr>
            <a:normAutofit fontScale="85000" lnSpcReduction="20000"/>
          </a:bodyPr>
          <a:lstStyle/>
          <a:p>
            <a:r>
              <a:rPr lang="en-US" dirty="0"/>
              <a:t>Classical software development: spec-&gt;dev-&gt;test-&gt;release</a:t>
            </a:r>
            <a:endParaRPr lang="en-US" sz="1900" dirty="0"/>
          </a:p>
          <a:p>
            <a:r>
              <a:rPr lang="en-US" dirty="0"/>
              <a:t>Customer-driven Development: Build-&gt;Measure-&gt;Learn (continuous deployment cycles)</a:t>
            </a:r>
          </a:p>
          <a:p>
            <a:pPr lvl="1"/>
            <a:r>
              <a:rPr lang="en-US" sz="2400" dirty="0"/>
              <a:t>Described in Steve Blank’s </a:t>
            </a:r>
            <a:r>
              <a:rPr lang="en-US" sz="2400" i="1" dirty="0"/>
              <a:t>The Four Steps to the Epiphany (2005)</a:t>
            </a:r>
          </a:p>
          <a:p>
            <a:pPr lvl="1"/>
            <a:r>
              <a:rPr lang="en-US" sz="2400" dirty="0"/>
              <a:t>Popularized by Eric Ries’ </a:t>
            </a:r>
            <a:r>
              <a:rPr lang="en-US" sz="2400" i="1" dirty="0"/>
              <a:t>The Lean Startup (2011)</a:t>
            </a:r>
          </a:p>
          <a:p>
            <a:pPr lvl="1"/>
            <a:r>
              <a:rPr lang="en-US" sz="2400" dirty="0"/>
              <a:t>Build a Minimum Viable Product (MVP), or feature, cheaply</a:t>
            </a:r>
          </a:p>
          <a:p>
            <a:pPr lvl="1"/>
            <a:r>
              <a:rPr lang="en-US" sz="2400" dirty="0"/>
              <a:t>Evaluate it with real users in a </a:t>
            </a:r>
            <a:r>
              <a:rPr lang="en-US" sz="2400" b="1" dirty="0"/>
              <a:t>controlled experiment (e.g., A/B test)</a:t>
            </a:r>
          </a:p>
          <a:p>
            <a:pPr lvl="1"/>
            <a:r>
              <a:rPr lang="en-US" sz="2400" dirty="0"/>
              <a:t>Iterate (or pivot) based on learnings</a:t>
            </a:r>
          </a:p>
          <a:p>
            <a:r>
              <a:rPr lang="en-US" dirty="0"/>
              <a:t>Why use Customer-driven Development?</a:t>
            </a:r>
            <a:br>
              <a:rPr lang="en-US" dirty="0"/>
            </a:br>
            <a:r>
              <a:rPr lang="en-US" dirty="0"/>
              <a:t>Because we are poor at assessing the value of our ideas</a:t>
            </a:r>
            <a:br>
              <a:rPr lang="en-US" dirty="0"/>
            </a:br>
            <a:r>
              <a:rPr lang="en-US" sz="1900" dirty="0"/>
              <a:t> (more about this later in the talk)</a:t>
            </a:r>
          </a:p>
          <a:p>
            <a:r>
              <a:rPr lang="en-US" dirty="0"/>
              <a:t>Why I love controlled experiments</a:t>
            </a:r>
          </a:p>
          <a:p>
            <a:pPr marL="384048" lvl="2" indent="0">
              <a:buNone/>
            </a:pPr>
            <a:r>
              <a:rPr lang="en-US" sz="2100" dirty="0"/>
              <a:t>In many data mining scenarios, interesting discoveries are made and promptly ignored.</a:t>
            </a:r>
            <a:br>
              <a:rPr lang="en-US" sz="2100" dirty="0"/>
            </a:br>
            <a:r>
              <a:rPr lang="en-US" sz="2100" dirty="0"/>
              <a:t>In customer-driven development, the mining of data from the controlled experiments </a:t>
            </a:r>
            <a:br>
              <a:rPr lang="en-US" sz="2100" dirty="0"/>
            </a:br>
            <a:r>
              <a:rPr lang="en-US" sz="2100" dirty="0"/>
              <a:t>and insight generation is part of the critical path to the product release</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46</a:t>
            </a:fld>
            <a:endParaRPr lang="en-US" dirty="0"/>
          </a:p>
        </p:txBody>
      </p:sp>
      <p:pic>
        <p:nvPicPr>
          <p:cNvPr id="6" name="Picture 5"/>
          <p:cNvPicPr>
            <a:picLocks noChangeAspect="1"/>
          </p:cNvPicPr>
          <p:nvPr/>
        </p:nvPicPr>
        <p:blipFill>
          <a:blip r:embed="rId3"/>
          <a:stretch>
            <a:fillRect/>
          </a:stretch>
        </p:blipFill>
        <p:spPr>
          <a:xfrm>
            <a:off x="10838340" y="2046510"/>
            <a:ext cx="1339955" cy="1788344"/>
          </a:xfrm>
          <a:prstGeom prst="rect">
            <a:avLst/>
          </a:prstGeom>
        </p:spPr>
      </p:pic>
      <p:pic>
        <p:nvPicPr>
          <p:cNvPr id="8" name="Picture 7"/>
          <p:cNvPicPr>
            <a:picLocks noChangeAspect="1"/>
          </p:cNvPicPr>
          <p:nvPr/>
        </p:nvPicPr>
        <p:blipFill>
          <a:blip r:embed="rId4"/>
          <a:stretch>
            <a:fillRect/>
          </a:stretch>
        </p:blipFill>
        <p:spPr>
          <a:xfrm>
            <a:off x="10858973" y="4257652"/>
            <a:ext cx="1333027" cy="2044374"/>
          </a:xfrm>
          <a:prstGeom prst="rect">
            <a:avLst/>
          </a:prstGeom>
        </p:spPr>
      </p:pic>
      <p:sp>
        <p:nvSpPr>
          <p:cNvPr id="9" name="TextBox 8"/>
          <p:cNvSpPr txBox="1"/>
          <p:nvPr/>
        </p:nvSpPr>
        <p:spPr>
          <a:xfrm>
            <a:off x="7459402" y="1055802"/>
            <a:ext cx="4776665" cy="1477328"/>
          </a:xfrm>
          <a:prstGeom prst="rect">
            <a:avLst/>
          </a:prstGeom>
          <a:noFill/>
        </p:spPr>
        <p:txBody>
          <a:bodyPr wrap="square" rtlCol="0">
            <a:spAutoFit/>
          </a:bodyPr>
          <a:lstStyle/>
          <a:p>
            <a:r>
              <a:rPr lang="en-US" i="1" dirty="0"/>
              <a:t>It doesn't matter how beautiful your theory is, </a:t>
            </a:r>
            <a:br>
              <a:rPr lang="en-US" i="1" dirty="0"/>
            </a:br>
            <a:r>
              <a:rPr lang="en-US" i="1" dirty="0"/>
              <a:t>it doesn't matter how smart you are. </a:t>
            </a:r>
            <a:br>
              <a:rPr lang="en-US" i="1" dirty="0"/>
            </a:br>
            <a:r>
              <a:rPr lang="en-US" i="1" dirty="0"/>
              <a:t>If it doesn't agree with experiment[s], it's wrong</a:t>
            </a:r>
            <a:br>
              <a:rPr lang="en-US" i="1" dirty="0"/>
            </a:br>
            <a:r>
              <a:rPr lang="en-US" i="1" dirty="0"/>
              <a:t> -- Richard Feynman </a:t>
            </a:r>
            <a:endParaRPr lang="en-US" dirty="0"/>
          </a:p>
          <a:p>
            <a:endParaRPr lang="en-US" dirty="0"/>
          </a:p>
        </p:txBody>
      </p:sp>
    </p:spTree>
    <p:extLst>
      <p:ext uri="{BB962C8B-B14F-4D97-AF65-F5344CB8AC3E}">
        <p14:creationId xmlns:p14="http://schemas.microsoft.com/office/powerpoint/2010/main" val="2767377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050" y="206990"/>
            <a:ext cx="11227324" cy="769199"/>
          </a:xfrm>
        </p:spPr>
        <p:txBody>
          <a:bodyPr/>
          <a:lstStyle/>
          <a:p>
            <a:r>
              <a:rPr lang="en-US" dirty="0"/>
              <a:t>Personalized Correlated Recommendations</a:t>
            </a:r>
          </a:p>
        </p:txBody>
      </p:sp>
      <p:sp>
        <p:nvSpPr>
          <p:cNvPr id="3" name="Content Placeholder 2"/>
          <p:cNvSpPr>
            <a:spLocks noGrp="1"/>
          </p:cNvSpPr>
          <p:nvPr>
            <p:ph idx="1"/>
          </p:nvPr>
        </p:nvSpPr>
        <p:spPr>
          <a:xfrm>
            <a:off x="270915" y="1068322"/>
            <a:ext cx="11445593" cy="5189260"/>
          </a:xfrm>
        </p:spPr>
        <p:txBody>
          <a:bodyPr/>
          <a:lstStyle/>
          <a:p>
            <a:r>
              <a:rPr lang="en-US" dirty="0"/>
              <a:t>Actual personalized recommendations from Amazon.</a:t>
            </a:r>
            <a:br>
              <a:rPr lang="en-US" dirty="0"/>
            </a:br>
            <a:r>
              <a:rPr lang="en-US" dirty="0"/>
              <a:t>(I was director of data mining and personalization at Amazon back in 2003, so I can ridicule my work.)</a:t>
            </a:r>
          </a:p>
          <a:p>
            <a:r>
              <a:rPr lang="en-US" dirty="0"/>
              <a:t>Buy anti aging serum because</a:t>
            </a:r>
            <a:br>
              <a:rPr lang="en-US" dirty="0"/>
            </a:br>
            <a:r>
              <a:rPr lang="en-US" dirty="0"/>
              <a:t>you bought an LED light bulb</a:t>
            </a:r>
            <a:br>
              <a:rPr lang="en-US" dirty="0"/>
            </a:br>
            <a:r>
              <a:rPr lang="en-US" dirty="0"/>
              <a:t>(Maybe the wrinkles show?)</a:t>
            </a:r>
          </a:p>
          <a:p>
            <a:r>
              <a:rPr lang="en-US" dirty="0"/>
              <a:t>Buy Atonement movie DVD because</a:t>
            </a:r>
            <a:br>
              <a:rPr lang="en-US" dirty="0"/>
            </a:br>
            <a:r>
              <a:rPr lang="en-US" dirty="0"/>
              <a:t>you bought a Maglite flashlight</a:t>
            </a:r>
            <a:br>
              <a:rPr lang="en-US" dirty="0"/>
            </a:br>
            <a:r>
              <a:rPr lang="en-US" dirty="0"/>
              <a:t>(must be a dark movie)</a:t>
            </a:r>
          </a:p>
          <a:p>
            <a:r>
              <a:rPr lang="en-US" dirty="0"/>
              <a:t>Buy Organic Virgin Olive Oil because</a:t>
            </a:r>
            <a:br>
              <a:rPr lang="en-US" dirty="0"/>
            </a:br>
            <a:r>
              <a:rPr lang="en-US" dirty="0"/>
              <a:t>you bought Toilet Paper. </a:t>
            </a:r>
            <a:br>
              <a:rPr lang="en-US" dirty="0"/>
            </a:br>
            <a:r>
              <a:rPr lang="en-US" dirty="0"/>
              <a:t>(If there is causality here, it’s probably</a:t>
            </a:r>
            <a:br>
              <a:rPr lang="en-US" dirty="0"/>
            </a:br>
            <a:r>
              <a:rPr lang="en-US" dirty="0"/>
              <a:t> in the other direction.)</a:t>
            </a: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892" y="3705137"/>
            <a:ext cx="4075721" cy="1292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r="16835"/>
          <a:stretch/>
        </p:blipFill>
        <p:spPr>
          <a:xfrm>
            <a:off x="6996231" y="5040025"/>
            <a:ext cx="5198574" cy="170229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6231" y="2229241"/>
            <a:ext cx="5195769" cy="1433711"/>
          </a:xfrm>
          <a:prstGeom prst="rect">
            <a:avLst/>
          </a:prstGeom>
        </p:spPr>
      </p:pic>
    </p:spTree>
    <p:extLst>
      <p:ext uri="{BB962C8B-B14F-4D97-AF65-F5344CB8AC3E}">
        <p14:creationId xmlns:p14="http://schemas.microsoft.com/office/powerpoint/2010/main" val="140507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Hierarchy of Evidence &#10;Systematic &#10;review of RCTs &#10;Single randomized trial &#10;ystematic review of observational &#10;studies addressing patient-important &#10;outcomes &#10;Single observational study addressing &#10;patient-important outcomes &#10;Physiologic studies &#10;Unsystematic clinical observation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3218" y="2706539"/>
            <a:ext cx="5288782" cy="36301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fontScale="90000"/>
          </a:bodyPr>
          <a:lstStyle/>
          <a:p>
            <a:r>
              <a:rPr lang="en-US" dirty="0"/>
              <a:t>Hierarchy of Evidence and Observational Studies</a:t>
            </a:r>
          </a:p>
        </p:txBody>
      </p:sp>
      <p:sp>
        <p:nvSpPr>
          <p:cNvPr id="3" name="Content Placeholder 2"/>
          <p:cNvSpPr>
            <a:spLocks noGrp="1"/>
          </p:cNvSpPr>
          <p:nvPr>
            <p:ph idx="1"/>
          </p:nvPr>
        </p:nvSpPr>
        <p:spPr>
          <a:xfrm>
            <a:off x="228764" y="1286539"/>
            <a:ext cx="10590313" cy="4901609"/>
          </a:xfrm>
          <a:noFill/>
        </p:spPr>
        <p:txBody>
          <a:bodyPr>
            <a:noAutofit/>
          </a:bodyPr>
          <a:lstStyle/>
          <a:p>
            <a:r>
              <a:rPr lang="en-US" sz="2000" dirty="0"/>
              <a:t>All claims are not created equally</a:t>
            </a:r>
          </a:p>
          <a:p>
            <a:r>
              <a:rPr lang="en-US" sz="2000" dirty="0"/>
              <a:t>Observational studies are UNcontrolled studies</a:t>
            </a:r>
          </a:p>
          <a:p>
            <a:r>
              <a:rPr lang="en-US" sz="2000" dirty="0"/>
              <a:t>Be very skeptical about unsystematic studies or single observational studies</a:t>
            </a:r>
          </a:p>
          <a:p>
            <a:r>
              <a:rPr lang="en-US" sz="2000" dirty="0"/>
              <a:t>The table on the right is from a Coursera</a:t>
            </a:r>
            <a:br>
              <a:rPr lang="en-US" sz="2000" dirty="0"/>
            </a:br>
            <a:r>
              <a:rPr lang="en-US" sz="2000" dirty="0"/>
              <a:t>lecture: </a:t>
            </a:r>
            <a:r>
              <a:rPr lang="en-US" sz="1600" dirty="0">
                <a:hlinkClick r:id="rId4"/>
              </a:rPr>
              <a:t>Are Randomized Clinical Trials Still the Gold Standard?</a:t>
            </a:r>
            <a:endParaRPr lang="en-US" sz="1600" dirty="0"/>
          </a:p>
          <a:p>
            <a:r>
              <a:rPr lang="en-US" sz="2000" dirty="0"/>
              <a:t>At the top are the most trustworthy</a:t>
            </a:r>
          </a:p>
          <a:p>
            <a:pPr lvl="1"/>
            <a:r>
              <a:rPr lang="en-US" dirty="0"/>
              <a:t>Controlled Experiments (e.g., RCT randomized clinical trials)</a:t>
            </a:r>
          </a:p>
          <a:p>
            <a:pPr lvl="1"/>
            <a:r>
              <a:rPr lang="en-US" dirty="0"/>
              <a:t>Even higher: multiple RCTs—replicated results</a:t>
            </a:r>
            <a:br>
              <a:rPr lang="en-US" dirty="0"/>
            </a:br>
            <a:endParaRPr lang="en-US" dirty="0"/>
          </a:p>
          <a:p>
            <a:r>
              <a:rPr lang="en-US" sz="2000" dirty="0"/>
              <a:t>See </a:t>
            </a:r>
            <a:r>
              <a:rPr lang="en-US" sz="2000" dirty="0">
                <a:hlinkClick r:id="rId5"/>
              </a:rPr>
              <a:t>http://bit.ly/refutedCausalClaims</a:t>
            </a:r>
            <a:endParaRPr lang="en-US" sz="2000" dirty="0"/>
          </a:p>
          <a:p>
            <a:endParaRPr lang="en-US" sz="2000" dirty="0"/>
          </a:p>
          <a:p>
            <a:pPr marL="0" indent="0">
              <a:buNone/>
            </a:pPr>
            <a:endParaRPr lang="en-US" sz="1200" dirty="0"/>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48</a:t>
            </a:fld>
            <a:endParaRPr lang="en-US" dirty="0"/>
          </a:p>
        </p:txBody>
      </p:sp>
    </p:spTree>
    <p:extLst>
      <p:ext uri="{BB962C8B-B14F-4D97-AF65-F5344CB8AC3E}">
        <p14:creationId xmlns:p14="http://schemas.microsoft.com/office/powerpoint/2010/main" val="2070803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p:nvPr>
        </p:nvSpPr>
        <p:spPr>
          <a:xfrm>
            <a:off x="509456" y="228601"/>
            <a:ext cx="11319102" cy="664797"/>
          </a:xfrm>
        </p:spPr>
        <p:txBody>
          <a:bodyPr>
            <a:normAutofit fontScale="90000"/>
          </a:bodyPr>
          <a:lstStyle/>
          <a:p>
            <a:r>
              <a:rPr lang="en-US" dirty="0"/>
              <a:t>Advantage of Controlled Experiments</a:t>
            </a:r>
          </a:p>
        </p:txBody>
      </p:sp>
      <p:sp>
        <p:nvSpPr>
          <p:cNvPr id="15365" name="Rectangle 3"/>
          <p:cNvSpPr>
            <a:spLocks noGrp="1" noChangeArrowheads="1"/>
          </p:cNvSpPr>
          <p:nvPr>
            <p:ph idx="1"/>
          </p:nvPr>
        </p:nvSpPr>
        <p:spPr>
          <a:xfrm>
            <a:off x="356460" y="1262152"/>
            <a:ext cx="11472098" cy="4753057"/>
          </a:xfrm>
        </p:spPr>
        <p:txBody>
          <a:bodyPr/>
          <a:lstStyle/>
          <a:p>
            <a:r>
              <a:rPr lang="en-GB" dirty="0"/>
              <a:t>Controlled experiments test for </a:t>
            </a:r>
            <a:r>
              <a:rPr lang="en-GB" dirty="0">
                <a:solidFill>
                  <a:srgbClr val="D5B953"/>
                </a:solidFill>
              </a:rPr>
              <a:t>causal</a:t>
            </a:r>
            <a:r>
              <a:rPr lang="en-GB" dirty="0"/>
              <a:t> relationships, not simply correlations</a:t>
            </a:r>
          </a:p>
          <a:p>
            <a:r>
              <a:rPr lang="en-GB" dirty="0"/>
              <a:t>When the variants run concurrently, only two things could explain a change in metrics:</a:t>
            </a:r>
          </a:p>
          <a:p>
            <a:pPr lvl="2" indent="-514350">
              <a:buFont typeface="+mj-lt"/>
              <a:buAutoNum type="arabicPeriod"/>
            </a:pPr>
            <a:r>
              <a:rPr lang="en-GB" dirty="0"/>
              <a:t>The “feature(s)” (A vs. B)</a:t>
            </a:r>
          </a:p>
          <a:p>
            <a:pPr lvl="2" indent="-514350">
              <a:buFont typeface="+mj-lt"/>
              <a:buAutoNum type="arabicPeriod"/>
            </a:pPr>
            <a:r>
              <a:rPr lang="en-GB" dirty="0"/>
              <a:t>Random chance</a:t>
            </a:r>
          </a:p>
          <a:p>
            <a:pPr marL="914400" lvl="1" indent="-514350">
              <a:buNone/>
            </a:pPr>
            <a:r>
              <a:rPr lang="en-GB" dirty="0"/>
              <a:t>Everything else happening affects both the variants</a:t>
            </a:r>
          </a:p>
          <a:p>
            <a:pPr marL="914400" lvl="1" indent="-514350">
              <a:buNone/>
            </a:pPr>
            <a:r>
              <a:rPr lang="en-GB" dirty="0"/>
              <a:t>For #2, we conduct statistical tests for significance</a:t>
            </a:r>
          </a:p>
          <a:p>
            <a:r>
              <a:rPr lang="en-US" dirty="0"/>
              <a:t>The gold standard in science and the only way to prove efficacy of drugs in FDA drug tests</a:t>
            </a:r>
          </a:p>
          <a:p>
            <a:r>
              <a:rPr lang="en-US" dirty="0"/>
              <a:t>Controlled experiments are not the panacea for everything. </a:t>
            </a:r>
            <a:br>
              <a:rPr lang="en-US" dirty="0"/>
            </a:br>
            <a:r>
              <a:rPr lang="en-US" dirty="0"/>
              <a:t>Issues discussed in the journal survey paper (</a:t>
            </a:r>
            <a:r>
              <a:rPr lang="en-US" dirty="0">
                <a:hlinkClick r:id="rId3"/>
              </a:rPr>
              <a:t>http://bit.ly/expSurvey</a:t>
            </a:r>
            <a:r>
              <a:rPr lang="en-US" dirty="0"/>
              <a:t>)</a:t>
            </a:r>
          </a:p>
        </p:txBody>
      </p:sp>
      <p:sp>
        <p:nvSpPr>
          <p:cNvPr id="2" name="Date Placeholder 1"/>
          <p:cNvSpPr>
            <a:spLocks noGrp="1"/>
          </p:cNvSpPr>
          <p:nvPr>
            <p:ph type="dt" sz="half" idx="10"/>
          </p:nvPr>
        </p:nvSpPr>
        <p:spPr/>
        <p:txBody>
          <a:bodyPr/>
          <a:lstStyle/>
          <a:p>
            <a:r>
              <a:rPr lang="en-US"/>
              <a:t>Ronny Kohavi</a:t>
            </a:r>
            <a:endParaRPr lang="en-US" dirty="0"/>
          </a:p>
        </p:txBody>
      </p:sp>
      <p:sp>
        <p:nvSpPr>
          <p:cNvPr id="15363" name="Slide Number Placeholder 4"/>
          <p:cNvSpPr>
            <a:spLocks noGrp="1"/>
          </p:cNvSpPr>
          <p:nvPr>
            <p:ph type="sldNum" sz="quarter" idx="12"/>
          </p:nvPr>
        </p:nvSpPr>
        <p:spPr>
          <a:xfrm>
            <a:off x="11479399" y="0"/>
            <a:ext cx="711015" cy="304800"/>
          </a:xfrm>
          <a:prstGeom prst="rect">
            <a:avLst/>
          </a:prstGeom>
          <a:noFill/>
        </p:spPr>
        <p:txBody>
          <a:bodyPr/>
          <a:lstStyle/>
          <a:p>
            <a:fld id="{6AE4AD49-A70F-4FBB-A940-5F989309EA09}" type="slidenum">
              <a:rPr lang="en-US" smtClean="0"/>
              <a:pPr/>
              <a:t>49</a:t>
            </a:fld>
            <a:endParaRPr lang="en-US"/>
          </a:p>
        </p:txBody>
      </p:sp>
    </p:spTree>
    <p:extLst>
      <p:ext uri="{BB962C8B-B14F-4D97-AF65-F5344CB8AC3E}">
        <p14:creationId xmlns:p14="http://schemas.microsoft.com/office/powerpoint/2010/main" val="19616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365">
                                            <p:txEl>
                                              <p:pRg st="1" end="1"/>
                                            </p:txEl>
                                          </p:spTgt>
                                        </p:tgtEl>
                                        <p:attrNameLst>
                                          <p:attrName>style.visibility</p:attrName>
                                        </p:attrNameLst>
                                      </p:cBhvr>
                                      <p:to>
                                        <p:strVal val="visible"/>
                                      </p:to>
                                    </p:set>
                                    <p:animEffect transition="in" filter="fade">
                                      <p:cBhvr>
                                        <p:cTn id="7" dur="2000"/>
                                        <p:tgtEl>
                                          <p:spTgt spid="1536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65">
                                            <p:txEl>
                                              <p:pRg st="2" end="2"/>
                                            </p:txEl>
                                          </p:spTgt>
                                        </p:tgtEl>
                                        <p:attrNameLst>
                                          <p:attrName>style.visibility</p:attrName>
                                        </p:attrNameLst>
                                      </p:cBhvr>
                                      <p:to>
                                        <p:strVal val="visible"/>
                                      </p:to>
                                    </p:set>
                                    <p:animEffect transition="in" filter="fade">
                                      <p:cBhvr>
                                        <p:cTn id="10" dur="2000"/>
                                        <p:tgtEl>
                                          <p:spTgt spid="15365">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65">
                                            <p:txEl>
                                              <p:pRg st="3" end="3"/>
                                            </p:txEl>
                                          </p:spTgt>
                                        </p:tgtEl>
                                        <p:attrNameLst>
                                          <p:attrName>style.visibility</p:attrName>
                                        </p:attrNameLst>
                                      </p:cBhvr>
                                      <p:to>
                                        <p:strVal val="visible"/>
                                      </p:to>
                                    </p:set>
                                    <p:animEffect transition="in" filter="fade">
                                      <p:cBhvr>
                                        <p:cTn id="13" dur="2000"/>
                                        <p:tgtEl>
                                          <p:spTgt spid="1536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365">
                                            <p:txEl>
                                              <p:pRg st="4" end="4"/>
                                            </p:txEl>
                                          </p:spTgt>
                                        </p:tgtEl>
                                        <p:attrNameLst>
                                          <p:attrName>style.visibility</p:attrName>
                                        </p:attrNameLst>
                                      </p:cBhvr>
                                      <p:to>
                                        <p:strVal val="visible"/>
                                      </p:to>
                                    </p:set>
                                    <p:animEffect transition="in" filter="fade">
                                      <p:cBhvr>
                                        <p:cTn id="16" dur="2000"/>
                                        <p:tgtEl>
                                          <p:spTgt spid="15365">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365">
                                            <p:txEl>
                                              <p:pRg st="5" end="5"/>
                                            </p:txEl>
                                          </p:spTgt>
                                        </p:tgtEl>
                                        <p:attrNameLst>
                                          <p:attrName>style.visibility</p:attrName>
                                        </p:attrNameLst>
                                      </p:cBhvr>
                                      <p:to>
                                        <p:strVal val="visible"/>
                                      </p:to>
                                    </p:set>
                                    <p:animEffect transition="in" filter="fade">
                                      <p:cBhvr>
                                        <p:cTn id="19" dur="2000"/>
                                        <p:tgtEl>
                                          <p:spTgt spid="15365">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5365">
                                            <p:txEl>
                                              <p:pRg st="6" end="6"/>
                                            </p:txEl>
                                          </p:spTgt>
                                        </p:tgtEl>
                                        <p:attrNameLst>
                                          <p:attrName>style.visibility</p:attrName>
                                        </p:attrNameLst>
                                      </p:cBhvr>
                                      <p:to>
                                        <p:strVal val="visible"/>
                                      </p:to>
                                    </p:set>
                                    <p:animEffect transition="in" filter="fade">
                                      <p:cBhvr>
                                        <p:cTn id="24" dur="2000"/>
                                        <p:tgtEl>
                                          <p:spTgt spid="15365">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365">
                                            <p:txEl>
                                              <p:pRg st="7" end="7"/>
                                            </p:txEl>
                                          </p:spTgt>
                                        </p:tgtEl>
                                        <p:attrNameLst>
                                          <p:attrName>style.visibility</p:attrName>
                                        </p:attrNameLst>
                                      </p:cBhvr>
                                      <p:to>
                                        <p:strVal val="visible"/>
                                      </p:to>
                                    </p:set>
                                    <p:animEffect transition="in" filter="fade">
                                      <p:cBhvr>
                                        <p:cTn id="29" dur="2000"/>
                                        <p:tgtEl>
                                          <p:spTgt spid="1536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Hard to Assess the Value of Ideas</a:t>
            </a:r>
          </a:p>
        </p:txBody>
      </p:sp>
      <p:sp>
        <p:nvSpPr>
          <p:cNvPr id="3" name="Content Placeholder 2"/>
          <p:cNvSpPr>
            <a:spLocks noGrp="1"/>
          </p:cNvSpPr>
          <p:nvPr>
            <p:ph idx="1"/>
          </p:nvPr>
        </p:nvSpPr>
        <p:spPr>
          <a:xfrm>
            <a:off x="622169" y="1321079"/>
            <a:ext cx="11227324" cy="5138705"/>
          </a:xfrm>
        </p:spPr>
        <p:txBody>
          <a:bodyPr>
            <a:normAutofit fontScale="85000" lnSpcReduction="20000"/>
          </a:bodyPr>
          <a:lstStyle/>
          <a:p>
            <a:r>
              <a:rPr lang="en-US" sz="3300" dirty="0"/>
              <a:t>Features are built because teams believe they are useful but most experiments show that features fail to move the metrics they were designed to improve</a:t>
            </a:r>
          </a:p>
          <a:p>
            <a:endParaRPr lang="en-US" sz="1900" dirty="0"/>
          </a:p>
          <a:p>
            <a:r>
              <a:rPr lang="en-US" sz="3300" dirty="0"/>
              <a:t>Our observations based on experiments at Microsoft (</a:t>
            </a:r>
            <a:r>
              <a:rPr lang="en-US" sz="3300" dirty="0">
                <a:hlinkClick r:id="rId3"/>
              </a:rPr>
              <a:t>paper</a:t>
            </a:r>
            <a:r>
              <a:rPr lang="en-US" sz="3300" dirty="0"/>
              <a:t>)</a:t>
            </a:r>
          </a:p>
          <a:p>
            <a:pPr lvl="1"/>
            <a:r>
              <a:rPr lang="en-US" sz="2400" dirty="0"/>
              <a:t>1/3 of ideas were positive ideas and statistically significant</a:t>
            </a:r>
          </a:p>
          <a:p>
            <a:pPr lvl="1"/>
            <a:r>
              <a:rPr lang="en-US" sz="2400" dirty="0"/>
              <a:t>1/3 of ideas were flat: no statistically significant difference</a:t>
            </a:r>
          </a:p>
          <a:p>
            <a:pPr lvl="1"/>
            <a:r>
              <a:rPr lang="en-US" sz="2400" dirty="0"/>
              <a:t>1/3 of ideas were negative and statistically significant</a:t>
            </a:r>
          </a:p>
          <a:p>
            <a:endParaRPr lang="en-US" sz="1400" dirty="0"/>
          </a:p>
          <a:p>
            <a:r>
              <a:rPr lang="en-US" dirty="0"/>
              <a:t>References for similar observations made by many others</a:t>
            </a:r>
          </a:p>
          <a:p>
            <a:pPr lvl="1"/>
            <a:r>
              <a:rPr lang="en-US" dirty="0"/>
              <a:t>“Google ran approximately 12,000 randomized experiments in 2009, with [only] about 10 percent of these leading to business changes” was stated in </a:t>
            </a:r>
            <a:r>
              <a:rPr lang="en-US" i="1" dirty="0">
                <a:hlinkClick r:id="rId4"/>
              </a:rPr>
              <a:t>Uncontrolled</a:t>
            </a:r>
            <a:r>
              <a:rPr lang="en-US" i="1" dirty="0"/>
              <a:t> </a:t>
            </a:r>
            <a:r>
              <a:rPr lang="en-US" dirty="0"/>
              <a:t>by Jim </a:t>
            </a:r>
            <a:r>
              <a:rPr lang="en-US" dirty="0" err="1"/>
              <a:t>Manzi</a:t>
            </a:r>
            <a:r>
              <a:rPr lang="en-US" dirty="0"/>
              <a:t> </a:t>
            </a:r>
          </a:p>
          <a:p>
            <a:pPr lvl="1"/>
            <a:r>
              <a:rPr lang="en-US" dirty="0"/>
              <a:t>“80% of the time you/we are wrong about what a customer wants” was stated in </a:t>
            </a:r>
            <a:r>
              <a:rPr lang="en-US" i="1" dirty="0">
                <a:hlinkClick r:id="rId5"/>
              </a:rPr>
              <a:t>Experimentation and Testing: A Primer</a:t>
            </a:r>
            <a:r>
              <a:rPr lang="en-US" dirty="0"/>
              <a:t> by </a:t>
            </a:r>
            <a:r>
              <a:rPr lang="en-US" dirty="0" err="1"/>
              <a:t>Avinash</a:t>
            </a:r>
            <a:r>
              <a:rPr lang="en-US" dirty="0"/>
              <a:t> Kaushik, author of </a:t>
            </a:r>
            <a:r>
              <a:rPr lang="en-US" i="1" dirty="0">
                <a:hlinkClick r:id="rId6"/>
              </a:rPr>
              <a:t>Web Analytics</a:t>
            </a:r>
            <a:r>
              <a:rPr lang="en-US" dirty="0"/>
              <a:t> and </a:t>
            </a:r>
            <a:r>
              <a:rPr lang="en-US" i="1" dirty="0">
                <a:hlinkClick r:id="rId7"/>
              </a:rPr>
              <a:t>Web Analytics 2.0</a:t>
            </a:r>
            <a:endParaRPr lang="en-US" i="1" dirty="0"/>
          </a:p>
          <a:p>
            <a:pPr lvl="1"/>
            <a:r>
              <a:rPr lang="en-US" dirty="0" err="1"/>
              <a:t>QualPro</a:t>
            </a:r>
            <a:r>
              <a:rPr lang="en-US" dirty="0"/>
              <a:t> tested 150,000 ideas over 22 years and founder Charles Holland stated, “75 percent of important business decisions and business improvement ideas either have no impact on performance or actually hurt performance…” in </a:t>
            </a:r>
            <a:r>
              <a:rPr lang="en-US" i="1" dirty="0">
                <a:hlinkClick r:id="rId8"/>
              </a:rPr>
              <a:t>Breakthrough Business Results With MVT</a:t>
            </a:r>
            <a:endParaRPr lang="en-US" dirty="0"/>
          </a:p>
          <a:p>
            <a:pPr lvl="1"/>
            <a:r>
              <a:rPr lang="en-US" dirty="0"/>
              <a:t>At Amazon, half of the experiments failed to show improvement</a:t>
            </a:r>
          </a:p>
        </p:txBody>
      </p:sp>
      <p:sp>
        <p:nvSpPr>
          <p:cNvPr id="5" name="Date Placeholder 4"/>
          <p:cNvSpPr>
            <a:spLocks noGrp="1"/>
          </p:cNvSpPr>
          <p:nvPr>
            <p:ph type="dt" sz="half" idx="10"/>
          </p:nvPr>
        </p:nvSpPr>
        <p:spPr/>
        <p:txBody>
          <a:bodyPr/>
          <a:lstStyle/>
          <a:p>
            <a:r>
              <a:rPr lang="en-US"/>
              <a:t>Ronny Kohavi</a:t>
            </a:r>
            <a:endParaRPr lang="en-US" dirty="0"/>
          </a:p>
        </p:txBody>
      </p:sp>
      <p:sp>
        <p:nvSpPr>
          <p:cNvPr id="4" name="Slide Number Placeholder 3"/>
          <p:cNvSpPr>
            <a:spLocks noGrp="1"/>
          </p:cNvSpPr>
          <p:nvPr>
            <p:ph type="sldNum" sz="quarter" idx="12"/>
          </p:nvPr>
        </p:nvSpPr>
        <p:spPr/>
        <p:txBody>
          <a:bodyPr/>
          <a:lstStyle/>
          <a:p>
            <a:fld id="{629637A9-119A-49DA-BD12-AAC58B377D80}" type="slidenum">
              <a:rPr lang="en-US" smtClean="0"/>
              <a:pPr/>
              <a:t>5</a:t>
            </a:fld>
            <a:endParaRPr lang="en-US" dirty="0"/>
          </a:p>
        </p:txBody>
      </p:sp>
    </p:spTree>
    <p:extLst>
      <p:ext uri="{BB962C8B-B14F-4D97-AF65-F5344CB8AC3E}">
        <p14:creationId xmlns:p14="http://schemas.microsoft.com/office/powerpoint/2010/main" val="44485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Systematic Studies of Observational Studies</a:t>
            </a:r>
          </a:p>
        </p:txBody>
      </p:sp>
      <p:sp>
        <p:nvSpPr>
          <p:cNvPr id="3" name="Content Placeholder 2"/>
          <p:cNvSpPr>
            <a:spLocks noGrp="1"/>
          </p:cNvSpPr>
          <p:nvPr>
            <p:ph idx="1"/>
          </p:nvPr>
        </p:nvSpPr>
        <p:spPr/>
        <p:txBody>
          <a:bodyPr>
            <a:normAutofit/>
          </a:bodyPr>
          <a:lstStyle/>
          <a:p>
            <a:r>
              <a:rPr lang="en-US" dirty="0"/>
              <a:t>Jim Manzi in the book </a:t>
            </a:r>
            <a:r>
              <a:rPr lang="en-US" dirty="0">
                <a:hlinkClick r:id="rId3"/>
              </a:rPr>
              <a:t>Uncontrolled</a:t>
            </a:r>
            <a:r>
              <a:rPr lang="en-US" dirty="0"/>
              <a:t> summarized papers by Ioannidis showing that </a:t>
            </a:r>
          </a:p>
          <a:p>
            <a:pPr marL="521208" lvl="3" indent="0">
              <a:buNone/>
            </a:pPr>
            <a:r>
              <a:rPr lang="en-US" sz="2000" dirty="0"/>
              <a:t>90 percent of large randomized experiments produced results that stood up to replication, </a:t>
            </a:r>
            <a:br>
              <a:rPr lang="en-US" sz="2000" dirty="0"/>
            </a:br>
            <a:r>
              <a:rPr lang="en-US" sz="2000" dirty="0"/>
              <a:t>as compared to only 20 percent of nonrandomized studies</a:t>
            </a:r>
            <a:endParaRPr lang="en-US" dirty="0">
              <a:hlinkClick r:id="rId4"/>
            </a:endParaRPr>
          </a:p>
          <a:p>
            <a:r>
              <a:rPr lang="en-US" dirty="0">
                <a:hlinkClick r:id="rId4"/>
              </a:rPr>
              <a:t>Young and Carr</a:t>
            </a:r>
            <a:r>
              <a:rPr lang="en-US" dirty="0"/>
              <a:t> looked at 52 claims made in medical observational studies, which were grouped into 12 claims of beneficial treatments (Vitamin E, beta-carotene, Low Fat, Vitamin D, Calcium, etc.)</a:t>
            </a:r>
          </a:p>
          <a:p>
            <a:pPr lvl="1"/>
            <a:r>
              <a:rPr lang="en-US" dirty="0"/>
              <a:t>These were not random observational studies, but ones that had follow-on controlled experiments (RCTs)</a:t>
            </a:r>
          </a:p>
          <a:p>
            <a:pPr lvl="1"/>
            <a:r>
              <a:rPr lang="en-US" dirty="0"/>
              <a:t>NONE (zero) of the claims replicated in RCTs, 5 claims were stat-sig in the opposite direction in the RCT</a:t>
            </a:r>
          </a:p>
          <a:p>
            <a:pPr lvl="1"/>
            <a:r>
              <a:rPr lang="en-US" dirty="0"/>
              <a:t>Their summary</a:t>
            </a:r>
            <a:br>
              <a:rPr lang="en-US" dirty="0"/>
            </a:br>
            <a:r>
              <a:rPr lang="en-US" dirty="0"/>
              <a:t>       Any claim coming from an observational study is most likely to be wrong</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50</a:t>
            </a:fld>
            <a:endParaRPr lang="en-US" dirty="0"/>
          </a:p>
        </p:txBody>
      </p:sp>
    </p:spTree>
    <p:extLst>
      <p:ext uri="{BB962C8B-B14F-4D97-AF65-F5344CB8AC3E}">
        <p14:creationId xmlns:p14="http://schemas.microsoft.com/office/powerpoint/2010/main" val="406527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009" y="309181"/>
            <a:ext cx="11227324" cy="769199"/>
          </a:xfrm>
        </p:spPr>
        <p:txBody>
          <a:bodyPr/>
          <a:lstStyle/>
          <a:p>
            <a:r>
              <a:rPr lang="en-US" dirty="0"/>
              <a:t>The Experimentation Platform</a:t>
            </a:r>
          </a:p>
        </p:txBody>
      </p:sp>
      <p:sp>
        <p:nvSpPr>
          <p:cNvPr id="3" name="Content Placeholder 2"/>
          <p:cNvSpPr>
            <a:spLocks noGrp="1"/>
          </p:cNvSpPr>
          <p:nvPr>
            <p:ph idx="1"/>
          </p:nvPr>
        </p:nvSpPr>
        <p:spPr>
          <a:xfrm>
            <a:off x="273604" y="1375294"/>
            <a:ext cx="11650133" cy="4731995"/>
          </a:xfrm>
        </p:spPr>
        <p:txBody>
          <a:bodyPr>
            <a:noAutofit/>
          </a:bodyPr>
          <a:lstStyle/>
          <a:p>
            <a:r>
              <a:rPr lang="en-US" sz="2800" dirty="0"/>
              <a:t>Experimentation Platform provides full experiment-lifecycle management</a:t>
            </a:r>
          </a:p>
          <a:p>
            <a:pPr lvl="1"/>
            <a:r>
              <a:rPr lang="en-US" sz="2400" dirty="0"/>
              <a:t>Experimenter sets up experiment (several design templates) and hits “Start”</a:t>
            </a:r>
          </a:p>
          <a:p>
            <a:pPr lvl="1"/>
            <a:r>
              <a:rPr lang="en-US" sz="2400" dirty="0"/>
              <a:t>Pre-experiment “gates” have to pass (specific to team, such as perf test, basic correctness)</a:t>
            </a:r>
          </a:p>
          <a:p>
            <a:pPr lvl="1"/>
            <a:r>
              <a:rPr lang="en-US" sz="2400" dirty="0"/>
              <a:t>System finds a good split to control/treatment (“</a:t>
            </a:r>
            <a:r>
              <a:rPr lang="en-US" sz="2400" dirty="0" err="1"/>
              <a:t>seedfinder</a:t>
            </a:r>
            <a:r>
              <a:rPr lang="en-US" sz="2400" dirty="0"/>
              <a:t>”).</a:t>
            </a:r>
            <a:br>
              <a:rPr lang="en-US" sz="2400" dirty="0"/>
            </a:br>
            <a:r>
              <a:rPr lang="en-US" sz="2400" dirty="0"/>
              <a:t>Tries hundreds of splits, evaluates them on last week of data, picks the best</a:t>
            </a:r>
          </a:p>
          <a:p>
            <a:pPr lvl="1"/>
            <a:r>
              <a:rPr lang="en-US" sz="2400" dirty="0"/>
              <a:t>System initiates experiment at low percentage and/or at a single Data Center.</a:t>
            </a:r>
            <a:br>
              <a:rPr lang="en-US" sz="2400" dirty="0"/>
            </a:br>
            <a:r>
              <a:rPr lang="en-US" sz="2400" dirty="0"/>
              <a:t>Computes near-real-time “cheap” metric and aborts in 15 minutes if there is a problem</a:t>
            </a:r>
          </a:p>
          <a:p>
            <a:pPr lvl="1"/>
            <a:r>
              <a:rPr lang="en-US" sz="2400" dirty="0"/>
              <a:t>System wait for several hours and computes more metrics.</a:t>
            </a:r>
            <a:br>
              <a:rPr lang="en-US" sz="2400" dirty="0"/>
            </a:br>
            <a:r>
              <a:rPr lang="en-US" sz="2400" dirty="0"/>
              <a:t>If guardrails are crossed, auto shut down; otherwise, ramps-up to desired percentage (e.g., 20% of users for each variant)</a:t>
            </a:r>
          </a:p>
          <a:p>
            <a:pPr lvl="1"/>
            <a:r>
              <a:rPr lang="en-US" sz="2400" dirty="0"/>
              <a:t>After a day, system computes many more metrics (e.g., thousand+) and sends e-mail alerts about interesting movements (e.g., time-to-success on browser-X is down D%)</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51</a:t>
            </a:fld>
            <a:endParaRPr lang="en-US" dirty="0"/>
          </a:p>
        </p:txBody>
      </p:sp>
    </p:spTree>
    <p:extLst>
      <p:ext uri="{BB962C8B-B14F-4D97-AF65-F5344CB8AC3E}">
        <p14:creationId xmlns:p14="http://schemas.microsoft.com/office/powerpoint/2010/main" val="11220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OEC</a:t>
            </a:r>
          </a:p>
        </p:txBody>
      </p:sp>
      <p:sp>
        <p:nvSpPr>
          <p:cNvPr id="3" name="Content Placeholder 2"/>
          <p:cNvSpPr>
            <a:spLocks noGrp="1"/>
          </p:cNvSpPr>
          <p:nvPr>
            <p:ph idx="1"/>
          </p:nvPr>
        </p:nvSpPr>
        <p:spPr>
          <a:xfrm>
            <a:off x="622169" y="1055801"/>
            <a:ext cx="11227324" cy="5403984"/>
          </a:xfrm>
        </p:spPr>
        <p:txBody>
          <a:bodyPr>
            <a:normAutofit fontScale="92500" lnSpcReduction="10000"/>
          </a:bodyPr>
          <a:lstStyle/>
          <a:p>
            <a:r>
              <a:rPr lang="en-US" dirty="0"/>
              <a:t>If you remember one thing from this talk, remember this point</a:t>
            </a:r>
            <a:br>
              <a:rPr lang="en-US" dirty="0"/>
            </a:br>
            <a:br>
              <a:rPr lang="en-US" dirty="0"/>
            </a:br>
            <a:endParaRPr lang="en-US" dirty="0"/>
          </a:p>
          <a:p>
            <a:r>
              <a:rPr lang="en-US" dirty="0"/>
              <a:t>OEC = Overall Evaluation Criterion</a:t>
            </a:r>
          </a:p>
          <a:p>
            <a:pPr lvl="1"/>
            <a:r>
              <a:rPr lang="en-US" i="1" dirty="0">
                <a:hlinkClick r:id="rId5"/>
              </a:rPr>
              <a:t>Lean Analytics </a:t>
            </a:r>
            <a:r>
              <a:rPr lang="en-US" dirty="0"/>
              <a:t>call it OMTM:  One Metric That Matters (OMTM). </a:t>
            </a:r>
          </a:p>
          <a:p>
            <a:pPr lvl="1"/>
            <a:r>
              <a:rPr lang="en-US" dirty="0"/>
              <a:t>Getting agreement on the OEC in the org is  a huge step forward</a:t>
            </a:r>
          </a:p>
          <a:p>
            <a:pPr lvl="1"/>
            <a:r>
              <a:rPr lang="en-US" dirty="0"/>
              <a:t>Suggestion: optimize for </a:t>
            </a:r>
            <a:r>
              <a:rPr lang="en-US" b="1" dirty="0"/>
              <a:t>customer lifetime value</a:t>
            </a:r>
            <a:r>
              <a:rPr lang="en-US" dirty="0"/>
              <a:t>, not short-term revenue.  Ex: Amazon e-mail</a:t>
            </a:r>
            <a:br>
              <a:rPr lang="en-US" dirty="0"/>
            </a:br>
            <a:r>
              <a:rPr lang="en-US" dirty="0"/>
              <a:t>Look for success indicators/leading indicators, avoid lagging indicators and vanity metrics.</a:t>
            </a:r>
          </a:p>
          <a:p>
            <a:pPr lvl="1"/>
            <a:r>
              <a:rPr lang="en-US" dirty="0"/>
              <a:t>Read Doug Hubbard’s </a:t>
            </a:r>
            <a:r>
              <a:rPr lang="en-US" i="1" dirty="0"/>
              <a:t>How to Measure Anything</a:t>
            </a:r>
          </a:p>
          <a:p>
            <a:pPr lvl="1"/>
            <a:r>
              <a:rPr lang="en-US" dirty="0"/>
              <a:t>Funnels use </a:t>
            </a:r>
            <a:r>
              <a:rPr lang="en-US" dirty="0">
                <a:hlinkClick r:id="rId6"/>
              </a:rPr>
              <a:t>Pirate metrics</a:t>
            </a:r>
            <a:r>
              <a:rPr lang="en-US" dirty="0"/>
              <a:t>: acquisition, activation, retention, revenue, and referral — AARRR</a:t>
            </a:r>
            <a:endParaRPr lang="en-US" i="1" dirty="0"/>
          </a:p>
          <a:p>
            <a:pPr lvl="1"/>
            <a:r>
              <a:rPr lang="en-US" dirty="0"/>
              <a:t>Criterion could be weighted sum of factors, such as</a:t>
            </a:r>
          </a:p>
          <a:p>
            <a:pPr lvl="2"/>
            <a:r>
              <a:rPr lang="en-US" dirty="0"/>
              <a:t>Conversion/action, Time to action, Visit frequency </a:t>
            </a:r>
          </a:p>
          <a:p>
            <a:pPr lvl="1"/>
            <a:r>
              <a:rPr lang="en-US" dirty="0"/>
              <a:t>Use a few KEY metrics.  Beware of the Otis Redding problem (</a:t>
            </a:r>
            <a:r>
              <a:rPr lang="en-US" dirty="0" err="1"/>
              <a:t>Pfeffer</a:t>
            </a:r>
            <a:r>
              <a:rPr lang="en-US" dirty="0"/>
              <a:t> &amp; Sutton)</a:t>
            </a:r>
            <a:br>
              <a:rPr lang="en-US" dirty="0"/>
            </a:br>
            <a:r>
              <a:rPr lang="en-US" dirty="0"/>
              <a:t>“I can’t do what ten people tell me to do, so I guess I’ll remain the same.”</a:t>
            </a:r>
          </a:p>
          <a:p>
            <a:pPr lvl="1"/>
            <a:r>
              <a:rPr lang="en-US" dirty="0"/>
              <a:t>Report many other metrics for diagnostics, i.e., to understand the why the OEC changed,</a:t>
            </a:r>
            <a:br>
              <a:rPr lang="en-US" dirty="0"/>
            </a:br>
            <a:r>
              <a:rPr lang="en-US" dirty="0"/>
              <a:t>and raise new hypotheses to iterate.  For example, clickthrough by area of page</a:t>
            </a:r>
          </a:p>
          <a:p>
            <a:pPr lvl="1"/>
            <a:r>
              <a:rPr lang="en-US" dirty="0"/>
              <a:t>See KDD 2015 papers by Henning </a:t>
            </a:r>
            <a:r>
              <a:rPr lang="en-US" dirty="0" err="1"/>
              <a:t>etal</a:t>
            </a:r>
            <a:r>
              <a:rPr lang="en-US" dirty="0"/>
              <a:t>. on Focusing on the Long-term: It’s Good for Users and Business, and Kirill </a:t>
            </a:r>
            <a:r>
              <a:rPr lang="en-US" dirty="0" err="1"/>
              <a:t>etal</a:t>
            </a:r>
            <a:r>
              <a:rPr lang="en-US" dirty="0"/>
              <a:t>. on Extreme States Distribution Decomposition Method</a:t>
            </a:r>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52</a:t>
            </a:fld>
            <a:endParaRPr lang="en-US" dirty="0"/>
          </a:p>
        </p:txBody>
      </p:sp>
      <p:pic>
        <p:nvPicPr>
          <p:cNvPr id="6" name="Picture 5"/>
          <p:cNvPicPr>
            <a:picLocks noChangeAspect="1" noChangeArrowheads="1"/>
          </p:cNvPicPr>
          <p:nvPr/>
        </p:nvPicPr>
        <p:blipFill>
          <a:blip r:embed="rId7"/>
          <a:srcRect/>
          <a:stretch>
            <a:fillRect/>
          </a:stretch>
        </p:blipFill>
        <p:spPr bwMode="auto">
          <a:xfrm>
            <a:off x="10930256" y="1988728"/>
            <a:ext cx="1261743" cy="1999378"/>
          </a:xfrm>
          <a:prstGeom prst="rect">
            <a:avLst/>
          </a:prstGeom>
          <a:noFill/>
          <a:ln w="9525">
            <a:noFill/>
            <a:miter lim="800000"/>
            <a:headEnd/>
            <a:tailEnd/>
          </a:ln>
        </p:spPr>
      </p:pic>
      <p:sp>
        <p:nvSpPr>
          <p:cNvPr id="7" name="TextBox 6"/>
          <p:cNvSpPr txBox="1"/>
          <p:nvPr/>
        </p:nvSpPr>
        <p:spPr>
          <a:xfrm>
            <a:off x="2333415" y="1456818"/>
            <a:ext cx="6929044" cy="461665"/>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marL="0" lvl="1" algn="ctr">
              <a:spcBef>
                <a:spcPts val="1200"/>
              </a:spcBef>
              <a:spcAft>
                <a:spcPts val="200"/>
              </a:spcAft>
              <a:buSzPct val="100000"/>
            </a:pPr>
            <a:r>
              <a:rPr lang="en-US" sz="2400" dirty="0"/>
              <a:t>Agree early on what you are optimizing</a:t>
            </a:r>
          </a:p>
        </p:txBody>
      </p:sp>
      <p:pic>
        <p:nvPicPr>
          <p:cNvPr id="8" name="Picture 7"/>
          <p:cNvPicPr>
            <a:picLocks noChangeAspect="1"/>
          </p:cNvPicPr>
          <p:nvPr/>
        </p:nvPicPr>
        <p:blipFill>
          <a:blip r:embed="rId8"/>
          <a:stretch>
            <a:fillRect/>
          </a:stretch>
        </p:blipFill>
        <p:spPr>
          <a:xfrm>
            <a:off x="10950344" y="0"/>
            <a:ext cx="1241656" cy="1809709"/>
          </a:xfrm>
          <a:prstGeom prst="rect">
            <a:avLst/>
          </a:prstGeom>
        </p:spPr>
      </p:pic>
      <p:pic>
        <p:nvPicPr>
          <p:cNvPr id="9" name="otisReddingOEC">
            <a:hlinkClick r:id="" action="ppaction://media"/>
          </p:cNvPr>
          <p:cNvPicPr>
            <a:picLocks/>
          </p:cNvPicPr>
          <p:nvPr>
            <a:videoFile r:link="rId2"/>
            <p:extLst>
              <p:ext uri="{DAA4B4D4-6D71-4841-9C94-3DE7FCFB9230}">
                <p14:media xmlns:p14="http://schemas.microsoft.com/office/powerpoint/2010/main" r:embed="rId1"/>
              </p:ext>
            </p:extLst>
          </p:nvPr>
        </p:nvPicPr>
        <p:blipFill rotWithShape="1">
          <a:blip r:embed="rId9"/>
          <a:srcRect l="20871" t="852" r="20968" b="1800"/>
          <a:stretch/>
        </p:blipFill>
        <p:spPr>
          <a:xfrm>
            <a:off x="10704722" y="4105183"/>
            <a:ext cx="1487277" cy="1399142"/>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04722" y="4105183"/>
            <a:ext cx="1487278" cy="1467709"/>
          </a:xfrm>
          <a:prstGeom prst="rect">
            <a:avLst/>
          </a:prstGeom>
        </p:spPr>
      </p:pic>
    </p:spTree>
    <p:extLst>
      <p:ext uri="{BB962C8B-B14F-4D97-AF65-F5344CB8AC3E}">
        <p14:creationId xmlns:p14="http://schemas.microsoft.com/office/powerpoint/2010/main" val="7005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3183" fill="hold"/>
                                        <p:tgtEl>
                                          <p:spTgt spid="9"/>
                                        </p:tgtEl>
                                      </p:cBhvr>
                                    </p:cmd>
                                  </p:childTnLst>
                                </p:cTn>
                              </p:par>
                            </p:childTnLst>
                          </p:cTn>
                        </p:par>
                        <p:par>
                          <p:cTn id="43" fill="hold">
                            <p:stCondLst>
                              <p:cond delay="13183"/>
                            </p:stCondLst>
                            <p:childTnLst>
                              <p:par>
                                <p:cTn id="44" presetID="1" presetClass="entr" presetSubtype="0" fill="hold" nodeType="after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showWhenStopped="0">
                <p:cTn id="54" fill="remove" display="0">
                  <p:stCondLst>
                    <p:cond delay="indefinite"/>
                  </p:stCondLst>
                </p:cTn>
                <p:tgtEl>
                  <p:spTgt spid="9"/>
                </p:tgtEl>
              </p:cMediaNode>
            </p:video>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OEC for Search</a:t>
            </a:r>
          </a:p>
        </p:txBody>
      </p:sp>
      <p:sp>
        <p:nvSpPr>
          <p:cNvPr id="3" name="Content Placeholder 2"/>
          <p:cNvSpPr>
            <a:spLocks noGrp="1"/>
          </p:cNvSpPr>
          <p:nvPr>
            <p:ph idx="1"/>
          </p:nvPr>
        </p:nvSpPr>
        <p:spPr/>
        <p:txBody>
          <a:bodyPr/>
          <a:lstStyle/>
          <a:p>
            <a:r>
              <a:rPr lang="en-US" dirty="0">
                <a:hlinkClick r:id="rId3"/>
              </a:rPr>
              <a:t>KDD 2012</a:t>
            </a:r>
            <a:r>
              <a:rPr lang="en-US" dirty="0"/>
              <a:t> Paper: </a:t>
            </a:r>
            <a:r>
              <a:rPr lang="en-US" i="1" dirty="0"/>
              <a:t>Trustworthy Online Controlled Experiments: </a:t>
            </a:r>
            <a:br>
              <a:rPr lang="en-US" i="1" dirty="0"/>
            </a:br>
            <a:r>
              <a:rPr lang="en-US" i="1" dirty="0"/>
              <a:t>Five Puzzling Outcomes Explained</a:t>
            </a:r>
          </a:p>
          <a:p>
            <a:r>
              <a:rPr lang="en-US" dirty="0"/>
              <a:t>Search engines (Bing, Google) are evaluated on query share (distinct queries) and revenue as long-term goals</a:t>
            </a:r>
          </a:p>
          <a:p>
            <a:r>
              <a:rPr lang="en-US" dirty="0"/>
              <a:t>Puzzle</a:t>
            </a:r>
          </a:p>
          <a:p>
            <a:pPr lvl="1"/>
            <a:r>
              <a:rPr lang="en-US" dirty="0"/>
              <a:t>A ranking bug in an experiment resulted in very poor search results</a:t>
            </a:r>
          </a:p>
          <a:p>
            <a:pPr lvl="1"/>
            <a:r>
              <a:rPr lang="en-US" dirty="0"/>
              <a:t>Degraded (algorithmic) search results cause users to search more to complete their task, and ads appear more relevant</a:t>
            </a:r>
          </a:p>
          <a:p>
            <a:pPr lvl="1"/>
            <a:r>
              <a:rPr lang="en-US" dirty="0"/>
              <a:t>Distinct queries went up over 10%, and revenue went up over 30%</a:t>
            </a:r>
          </a:p>
          <a:p>
            <a:r>
              <a:rPr lang="en-US" dirty="0"/>
              <a:t>What metrics should be in the OEC for a search engine?</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53</a:t>
            </a:fld>
            <a:endParaRPr lang="en-US" dirty="0"/>
          </a:p>
        </p:txBody>
      </p:sp>
    </p:spTree>
    <p:extLst>
      <p:ext uri="{BB962C8B-B14F-4D97-AF65-F5344CB8AC3E}">
        <p14:creationId xmlns:p14="http://schemas.microsoft.com/office/powerpoint/2010/main" val="41838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Puzzle Explained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r>
                  <a:rPr lang="en-US" sz="2800" dirty="0"/>
                  <a:t>Analyzing queries per month, we have</a:t>
                </a:r>
                <a:br>
                  <a:rPr lang="en-US" sz="2800" dirty="0"/>
                </a:br>
                <a:br>
                  <a:rPr lang="en-US" sz="2800" dirty="0"/>
                </a:br>
                <a14:m>
                  <m:oMath xmlns:m="http://schemas.openxmlformats.org/officeDocument/2006/math">
                    <m:f>
                      <m:fPr>
                        <m:ctrlPr>
                          <a:rPr lang="en-US" sz="2800" i="1">
                            <a:latin typeface="Cambria Math" panose="02040503050406030204" pitchFamily="18" charset="0"/>
                          </a:rPr>
                        </m:ctrlPr>
                      </m:fPr>
                      <m:num>
                        <m:r>
                          <a:rPr lang="en-US" sz="2800" i="1">
                            <a:latin typeface="Cambria Math"/>
                          </a:rPr>
                          <m:t>𝑄𝑢𝑒𝑟𝑖𝑒𝑠</m:t>
                        </m:r>
                      </m:num>
                      <m:den>
                        <m:r>
                          <a:rPr lang="en-US" sz="2800" i="1">
                            <a:latin typeface="Cambria Math"/>
                          </a:rPr>
                          <m:t>𝑀𝑜𝑛𝑡h</m:t>
                        </m:r>
                      </m:den>
                    </m:f>
                    <m:r>
                      <a:rPr lang="en-US" sz="2800" i="1">
                        <a:latin typeface="Cambria Math"/>
                      </a:rPr>
                      <m:t> =</m:t>
                    </m:r>
                    <m:f>
                      <m:fPr>
                        <m:ctrlPr>
                          <a:rPr lang="en-US" sz="2800" i="1">
                            <a:latin typeface="Cambria Math" panose="02040503050406030204" pitchFamily="18" charset="0"/>
                          </a:rPr>
                        </m:ctrlPr>
                      </m:fPr>
                      <m:num>
                        <m:r>
                          <a:rPr lang="en-US" sz="2800" i="1">
                            <a:latin typeface="Cambria Math"/>
                          </a:rPr>
                          <m:t>𝑄𝑢𝑒𝑟𝑖𝑒𝑠</m:t>
                        </m:r>
                      </m:num>
                      <m:den>
                        <m:r>
                          <a:rPr lang="en-US" sz="2800" i="1">
                            <a:latin typeface="Cambria Math"/>
                          </a:rPr>
                          <m:t>𝑆𝑒𝑠𝑠𝑖𝑜𝑛</m:t>
                        </m:r>
                      </m:den>
                    </m:f>
                    <m:r>
                      <a:rPr lang="en-US" sz="2800" i="1">
                        <a:latin typeface="Cambria Math"/>
                      </a:rPr>
                      <m:t>× </m:t>
                    </m:r>
                    <m:f>
                      <m:fPr>
                        <m:ctrlPr>
                          <a:rPr lang="en-US" sz="2800" i="1">
                            <a:latin typeface="Cambria Math" panose="02040503050406030204" pitchFamily="18" charset="0"/>
                          </a:rPr>
                        </m:ctrlPr>
                      </m:fPr>
                      <m:num>
                        <m:r>
                          <a:rPr lang="en-US" sz="2800" i="1">
                            <a:latin typeface="Cambria Math"/>
                          </a:rPr>
                          <m:t>𝑆𝑒𝑠𝑠𝑖𝑜𝑛𝑠</m:t>
                        </m:r>
                      </m:num>
                      <m:den>
                        <m:r>
                          <a:rPr lang="en-US" sz="2800" i="1">
                            <a:latin typeface="Cambria Math"/>
                          </a:rPr>
                          <m:t>𝑈𝑠𝑒𝑟</m:t>
                        </m:r>
                      </m:den>
                    </m:f>
                    <m:r>
                      <a:rPr lang="en-US" sz="2800" i="1">
                        <a:latin typeface="Cambria Math"/>
                      </a:rPr>
                      <m:t>×</m:t>
                    </m:r>
                    <m:f>
                      <m:fPr>
                        <m:ctrlPr>
                          <a:rPr lang="en-US" sz="2800" i="1">
                            <a:latin typeface="Cambria Math" panose="02040503050406030204" pitchFamily="18" charset="0"/>
                          </a:rPr>
                        </m:ctrlPr>
                      </m:fPr>
                      <m:num>
                        <m:r>
                          <a:rPr lang="en-US" sz="2800" i="1">
                            <a:latin typeface="Cambria Math"/>
                          </a:rPr>
                          <m:t>𝑈𝑠𝑒𝑟𝑠</m:t>
                        </m:r>
                      </m:num>
                      <m:den>
                        <m:r>
                          <a:rPr lang="en-US" sz="2800" i="1">
                            <a:latin typeface="Cambria Math"/>
                          </a:rPr>
                          <m:t>𝑀𝑜𝑛𝑡h</m:t>
                        </m:r>
                      </m:den>
                    </m:f>
                  </m:oMath>
                </a14:m>
                <a:endParaRPr lang="en-US" sz="2800" dirty="0"/>
              </a:p>
              <a:p>
                <a:pPr marL="517525" lvl="1" indent="0">
                  <a:buFontTx/>
                  <a:buNone/>
                </a:pPr>
                <a:br>
                  <a:rPr lang="en-US" sz="2400" dirty="0"/>
                </a:br>
                <a:r>
                  <a:rPr lang="en-US" sz="2400" dirty="0"/>
                  <a:t>where a session begins with a query and ends with 30-minutes of inactivity. </a:t>
                </a:r>
                <a:br>
                  <a:rPr lang="en-US" sz="2400" dirty="0"/>
                </a:br>
                <a:r>
                  <a:rPr lang="en-US" sz="2400" dirty="0"/>
                  <a:t> (Ideally, we would look at tasks, not sessions).</a:t>
                </a:r>
              </a:p>
              <a:p>
                <a:r>
                  <a:rPr lang="en-US" sz="2800" dirty="0"/>
                  <a:t>Key observation: we want users to find answers and complete tasks quickly, so queries/session should be smaller</a:t>
                </a:r>
              </a:p>
              <a:p>
                <a:r>
                  <a:rPr lang="en-US" sz="2800" dirty="0"/>
                  <a:t>In a controlled experiment, the variants get (approximately) the same number of users by design, so the last term is about equal</a:t>
                </a:r>
              </a:p>
              <a:p>
                <a:r>
                  <a:rPr lang="en-US" sz="2800" dirty="0"/>
                  <a:t>The OEC should therefore include the middle term: sessions/user</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737" t="-2968" r="-1900" b="-1419"/>
                </a:stretch>
              </a:blipFill>
            </p:spPr>
            <p:txBody>
              <a:bodyPr/>
              <a:lstStyle/>
              <a:p>
                <a:r>
                  <a:rPr lang="en-US">
                    <a:noFill/>
                  </a:rPr>
                  <a:t> </a:t>
                </a:r>
              </a:p>
            </p:txBody>
          </p:sp>
        </mc:Fallback>
      </mc:AlternateContent>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54</a:t>
            </a:fld>
            <a:endParaRPr lang="en-US" dirty="0"/>
          </a:p>
        </p:txBody>
      </p:sp>
      <p:sp>
        <p:nvSpPr>
          <p:cNvPr id="6" name="Oval 5"/>
          <p:cNvSpPr/>
          <p:nvPr/>
        </p:nvSpPr>
        <p:spPr bwMode="auto">
          <a:xfrm>
            <a:off x="6379035" y="1492323"/>
            <a:ext cx="1573334" cy="1550947"/>
          </a:xfrm>
          <a:prstGeom prst="ellipse">
            <a:avLst/>
          </a:prstGeom>
          <a:solidFill>
            <a:srgbClr val="92D050">
              <a:alpha val="65000"/>
            </a:srgbClr>
          </a:solidFill>
          <a:ln w="31750">
            <a:solidFill>
              <a:schemeClr val="accent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Tree>
    <p:extLst>
      <p:ext uri="{BB962C8B-B14F-4D97-AF65-F5344CB8AC3E}">
        <p14:creationId xmlns:p14="http://schemas.microsoft.com/office/powerpoint/2010/main" val="126254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the Stats Right</a:t>
            </a:r>
          </a:p>
        </p:txBody>
      </p:sp>
      <p:sp>
        <p:nvSpPr>
          <p:cNvPr id="3" name="Content Placeholder 2"/>
          <p:cNvSpPr>
            <a:spLocks noGrp="1"/>
          </p:cNvSpPr>
          <p:nvPr>
            <p:ph idx="1"/>
          </p:nvPr>
        </p:nvSpPr>
        <p:spPr/>
        <p:txBody>
          <a:bodyPr>
            <a:normAutofit/>
          </a:bodyPr>
          <a:lstStyle/>
          <a:p>
            <a:endParaRPr lang="en-US" dirty="0"/>
          </a:p>
          <a:p>
            <a:endParaRPr lang="en-US" dirty="0"/>
          </a:p>
          <a:p>
            <a:r>
              <a:rPr lang="en-US" dirty="0"/>
              <a:t>Two very good books on A/B testing (A/B Testing from Optimizely founders </a:t>
            </a:r>
            <a:br>
              <a:rPr lang="en-US" dirty="0"/>
            </a:br>
            <a:r>
              <a:rPr lang="en-US" dirty="0"/>
              <a:t>Dan </a:t>
            </a:r>
            <a:r>
              <a:rPr lang="en-US" dirty="0" err="1"/>
              <a:t>Siroker</a:t>
            </a:r>
            <a:r>
              <a:rPr lang="en-US" dirty="0"/>
              <a:t> and Peter Koomen; and You Should Test That by </a:t>
            </a:r>
            <a:r>
              <a:rPr lang="en-US" dirty="0" err="1"/>
              <a:t>WiderFunnel’s</a:t>
            </a:r>
            <a:br>
              <a:rPr lang="en-US" dirty="0"/>
            </a:br>
            <a:r>
              <a:rPr lang="en-US" dirty="0"/>
              <a:t>CEO Chris Goward) get the stats wrong (see Amazon reviews).</a:t>
            </a:r>
          </a:p>
          <a:p>
            <a:r>
              <a:rPr lang="en-US" dirty="0"/>
              <a:t>Optimizely recently updated their stats in the product to correct for this</a:t>
            </a:r>
          </a:p>
          <a:p>
            <a:pPr lvl="0"/>
            <a:r>
              <a:rPr lang="en-US" dirty="0"/>
              <a:t>Best techniques to find issues: run A/A tests</a:t>
            </a:r>
          </a:p>
          <a:p>
            <a:pPr lvl="1"/>
            <a:r>
              <a:rPr lang="en-US" dirty="0"/>
              <a:t>Like an A/B test, but both variants are exactly the same</a:t>
            </a:r>
          </a:p>
          <a:p>
            <a:pPr lvl="1"/>
            <a:r>
              <a:rPr lang="en-US" dirty="0"/>
              <a:t>Are users split according to the planned percentages?</a:t>
            </a:r>
          </a:p>
          <a:p>
            <a:pPr lvl="1"/>
            <a:r>
              <a:rPr lang="en-US" dirty="0"/>
              <a:t>Is the data collected matching the system of record?</a:t>
            </a:r>
          </a:p>
          <a:p>
            <a:pPr lvl="1"/>
            <a:r>
              <a:rPr lang="en-US" dirty="0"/>
              <a:t>Are the results showing non-significant results 95% of the time?</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55</a:t>
            </a:fld>
            <a:endParaRPr lang="en-US" dirty="0"/>
          </a:p>
        </p:txBody>
      </p:sp>
      <p:pic>
        <p:nvPicPr>
          <p:cNvPr id="7" name="Picture 6"/>
          <p:cNvPicPr>
            <a:picLocks noChangeAspect="1"/>
          </p:cNvPicPr>
          <p:nvPr/>
        </p:nvPicPr>
        <p:blipFill>
          <a:blip r:embed="rId3"/>
          <a:stretch>
            <a:fillRect/>
          </a:stretch>
        </p:blipFill>
        <p:spPr>
          <a:xfrm>
            <a:off x="10219843" y="671202"/>
            <a:ext cx="1762815" cy="2648651"/>
          </a:xfrm>
          <a:prstGeom prst="rect">
            <a:avLst/>
          </a:prstGeom>
        </p:spPr>
      </p:pic>
      <p:pic>
        <p:nvPicPr>
          <p:cNvPr id="8" name="Picture 7"/>
          <p:cNvPicPr>
            <a:picLocks noChangeAspect="1"/>
          </p:cNvPicPr>
          <p:nvPr/>
        </p:nvPicPr>
        <p:blipFill>
          <a:blip r:embed="rId4"/>
          <a:stretch>
            <a:fillRect/>
          </a:stretch>
        </p:blipFill>
        <p:spPr>
          <a:xfrm>
            <a:off x="10204672" y="3704452"/>
            <a:ext cx="1793156" cy="2274002"/>
          </a:xfrm>
          <a:prstGeom prst="rect">
            <a:avLst/>
          </a:prstGeom>
        </p:spPr>
      </p:pic>
      <p:sp>
        <p:nvSpPr>
          <p:cNvPr id="9" name="TextBox 8"/>
          <p:cNvSpPr txBox="1"/>
          <p:nvPr/>
        </p:nvSpPr>
        <p:spPr>
          <a:xfrm>
            <a:off x="1007045" y="1055802"/>
            <a:ext cx="8317578" cy="107721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spcBef>
                <a:spcPct val="50000"/>
              </a:spcBef>
            </a:pPr>
            <a:r>
              <a:rPr lang="en-US" sz="3200" dirty="0"/>
              <a:t>Getting numbers is easy; </a:t>
            </a:r>
            <a:br>
              <a:rPr lang="en-US" sz="3200" dirty="0"/>
            </a:br>
            <a:r>
              <a:rPr lang="en-US" sz="3200" dirty="0"/>
              <a:t>getting numbers you can trust is hard</a:t>
            </a:r>
            <a:endParaRPr lang="en-US" sz="3200" i="1" dirty="0"/>
          </a:p>
        </p:txBody>
      </p:sp>
    </p:spTree>
    <p:extLst>
      <p:ext uri="{BB962C8B-B14F-4D97-AF65-F5344CB8AC3E}">
        <p14:creationId xmlns:p14="http://schemas.microsoft.com/office/powerpoint/2010/main" val="473331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is Different than Offline (2)</a:t>
            </a:r>
          </a:p>
        </p:txBody>
      </p:sp>
      <p:sp>
        <p:nvSpPr>
          <p:cNvPr id="3" name="Content Placeholder 2"/>
          <p:cNvSpPr>
            <a:spLocks noGrp="1"/>
          </p:cNvSpPr>
          <p:nvPr>
            <p:ph idx="1"/>
          </p:nvPr>
        </p:nvSpPr>
        <p:spPr/>
        <p:txBody>
          <a:bodyPr>
            <a:normAutofit/>
          </a:bodyPr>
          <a:lstStyle/>
          <a:p>
            <a:r>
              <a:rPr lang="en-US" sz="3200" dirty="0">
                <a:solidFill>
                  <a:schemeClr val="tx1"/>
                </a:solidFill>
              </a:rPr>
              <a:t>Key differences from Offline to Online (</a:t>
            </a:r>
            <a:r>
              <a:rPr lang="en-US" sz="3200" dirty="0" err="1">
                <a:solidFill>
                  <a:schemeClr val="tx1"/>
                </a:solidFill>
              </a:rPr>
              <a:t>cont</a:t>
            </a:r>
            <a:r>
              <a:rPr lang="en-US" sz="3200" dirty="0">
                <a:solidFill>
                  <a:schemeClr val="tx1"/>
                </a:solidFill>
              </a:rPr>
              <a:t>)</a:t>
            </a:r>
            <a:endParaRPr lang="en-US" sz="2800" dirty="0"/>
          </a:p>
          <a:p>
            <a:pPr lvl="1"/>
            <a:r>
              <a:rPr lang="en-US" sz="2800" dirty="0"/>
              <a:t>Click instrumentation is either reliable or fast (but not both; see </a:t>
            </a:r>
            <a:r>
              <a:rPr lang="en-US" sz="2800" dirty="0">
                <a:hlinkClick r:id="rId3"/>
              </a:rPr>
              <a:t>paper</a:t>
            </a:r>
            <a:r>
              <a:rPr lang="en-US" sz="2800" dirty="0"/>
              <a:t>)</a:t>
            </a:r>
          </a:p>
          <a:p>
            <a:pPr lvl="1"/>
            <a:r>
              <a:rPr lang="en-US" sz="2800" dirty="0"/>
              <a:t>Bots can cause significant skews. </a:t>
            </a:r>
            <a:br>
              <a:rPr lang="en-US" sz="2800" dirty="0"/>
            </a:br>
            <a:r>
              <a:rPr lang="en-US" sz="2800" dirty="0"/>
              <a:t>At Bing over 50% of traffic is bot generated!</a:t>
            </a:r>
          </a:p>
          <a:p>
            <a:pPr lvl="1"/>
            <a:r>
              <a:rPr lang="en-US" sz="2800" dirty="0"/>
              <a:t>Beware of carryover effects: segments of users exposed to a bad experience will carry over to the next experiment.</a:t>
            </a:r>
            <a:br>
              <a:rPr lang="en-US" sz="2800" dirty="0"/>
            </a:br>
            <a:r>
              <a:rPr lang="en-US" sz="2800" dirty="0"/>
              <a:t>Shuffle users all the time (easy for backend experiments; harder in UX)</a:t>
            </a:r>
          </a:p>
          <a:p>
            <a:pPr lvl="1"/>
            <a:r>
              <a:rPr lang="en-US" sz="2800" dirty="0"/>
              <a:t>Performance matters a lot!  We run “slowdown” experiments.</a:t>
            </a:r>
          </a:p>
          <a:p>
            <a:pPr marL="749808" lvl="4" indent="0">
              <a:buNone/>
            </a:pPr>
            <a:r>
              <a:rPr lang="en-US" sz="2200" i="1" dirty="0"/>
              <a:t>A Bing engineer that improves server performance by 10msec (that’s 1/30 of the speed that our eyes blink) more than pays for his fully-loaded annual costs</a:t>
            </a:r>
            <a:r>
              <a:rPr lang="en-US" sz="2200" dirty="0"/>
              <a:t>.</a:t>
            </a:r>
          </a:p>
          <a:p>
            <a:pPr marL="384048" lvl="2" indent="0">
              <a:buNone/>
            </a:pPr>
            <a:r>
              <a:rPr lang="en-US" sz="2600" dirty="0"/>
              <a:t>Every millisecond counts</a:t>
            </a:r>
          </a:p>
          <a:p>
            <a:pPr lvl="1"/>
            <a:endParaRPr lang="en-US" sz="2800" dirty="0"/>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56</a:t>
            </a:fld>
            <a:endParaRPr lang="en-US" dirty="0"/>
          </a:p>
        </p:txBody>
      </p:sp>
      <p:pic>
        <p:nvPicPr>
          <p:cNvPr id="7" name="Picture 6"/>
          <p:cNvPicPr>
            <a:picLocks noChangeAspect="1"/>
          </p:cNvPicPr>
          <p:nvPr/>
        </p:nvPicPr>
        <p:blipFill>
          <a:blip r:embed="rId4"/>
          <a:stretch>
            <a:fillRect/>
          </a:stretch>
        </p:blipFill>
        <p:spPr>
          <a:xfrm>
            <a:off x="9010371" y="2367423"/>
            <a:ext cx="3181629" cy="781452"/>
          </a:xfrm>
          <a:prstGeom prst="rect">
            <a:avLst/>
          </a:prstGeom>
          <a:ln>
            <a:solidFill>
              <a:schemeClr val="tx1"/>
            </a:solidFill>
          </a:ln>
        </p:spPr>
      </p:pic>
    </p:spTree>
    <p:extLst>
      <p:ext uri="{BB962C8B-B14F-4D97-AF65-F5344CB8AC3E}">
        <p14:creationId xmlns:p14="http://schemas.microsoft.com/office/powerpoint/2010/main" val="38844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Your Feature Reduces Churn!</a:t>
            </a:r>
          </a:p>
        </p:txBody>
      </p:sp>
      <p:sp>
        <p:nvSpPr>
          <p:cNvPr id="3" name="Content Placeholder 2"/>
          <p:cNvSpPr>
            <a:spLocks noGrp="1"/>
          </p:cNvSpPr>
          <p:nvPr>
            <p:ph idx="1"/>
          </p:nvPr>
        </p:nvSpPr>
        <p:spPr>
          <a:xfrm>
            <a:off x="450719" y="1395259"/>
            <a:ext cx="11227324" cy="4725068"/>
          </a:xfrm>
        </p:spPr>
        <p:txBody>
          <a:bodyPr>
            <a:normAutofit lnSpcReduction="10000"/>
          </a:bodyPr>
          <a:lstStyle/>
          <a:p>
            <a:r>
              <a:rPr lang="en-US" dirty="0"/>
              <a:t>You observe the churn rates for users using/not-using your feature:</a:t>
            </a:r>
          </a:p>
          <a:p>
            <a:pPr lvl="1"/>
            <a:r>
              <a:rPr lang="en-US" dirty="0"/>
              <a:t>25% of new users that do NOT use your feature churn (stop using product 30 days later)</a:t>
            </a:r>
          </a:p>
          <a:p>
            <a:pPr lvl="1"/>
            <a:r>
              <a:rPr lang="en-US" dirty="0"/>
              <a:t>10% of new users that use your feature churn</a:t>
            </a:r>
          </a:p>
          <a:p>
            <a:r>
              <a:rPr lang="en-US" dirty="0"/>
              <a:t>[Wrong] Conclusion: your feature reduces churn and thus critical for retention</a:t>
            </a:r>
          </a:p>
          <a:p>
            <a:r>
              <a:rPr lang="en-US" dirty="0"/>
              <a:t>Flaw: Relationship between the feature and retention is correlational and not causal</a:t>
            </a:r>
          </a:p>
          <a:p>
            <a:r>
              <a:rPr lang="en-US" dirty="0"/>
              <a:t>The feature may improve or degrade retention: the data above </a:t>
            </a:r>
            <a:br>
              <a:rPr lang="en-US" dirty="0"/>
            </a:br>
            <a:r>
              <a:rPr lang="en-US" dirty="0"/>
              <a:t>is insufficient for any causal conclusion</a:t>
            </a:r>
          </a:p>
          <a:p>
            <a:r>
              <a:rPr lang="en-US" dirty="0"/>
              <a:t>Example: Users who see error messages in Office 365 churn less. </a:t>
            </a:r>
            <a:br>
              <a:rPr lang="en-US" dirty="0"/>
            </a:br>
            <a:r>
              <a:rPr lang="en-US" dirty="0"/>
              <a:t>This does NOT mean we should show more error messages.</a:t>
            </a:r>
            <a:br>
              <a:rPr lang="en-US" dirty="0"/>
            </a:br>
            <a:r>
              <a:rPr lang="en-US" dirty="0"/>
              <a:t>They are just heavier users of Office 365</a:t>
            </a:r>
          </a:p>
          <a:p>
            <a:r>
              <a:rPr lang="en-US" dirty="0"/>
              <a:t>See </a:t>
            </a:r>
            <a:r>
              <a:rPr lang="en-US" dirty="0">
                <a:hlinkClick r:id="rId3"/>
              </a:rPr>
              <a:t>Best Refuted Causal Claims from Observations Studies</a:t>
            </a:r>
            <a:br>
              <a:rPr lang="en-US" dirty="0"/>
            </a:br>
            <a:r>
              <a:rPr lang="en-US" dirty="0"/>
              <a:t>for great examples of this common analysis flaw</a:t>
            </a:r>
          </a:p>
          <a:p>
            <a:endParaRPr lang="en-US" dirty="0"/>
          </a:p>
        </p:txBody>
      </p:sp>
      <p:sp>
        <p:nvSpPr>
          <p:cNvPr id="10" name="Date Placeholder 9"/>
          <p:cNvSpPr>
            <a:spLocks noGrp="1"/>
          </p:cNvSpPr>
          <p:nvPr>
            <p:ph type="dt" sz="half" idx="10"/>
          </p:nvPr>
        </p:nvSpPr>
        <p:spPr/>
        <p:txBody>
          <a:bodyPr/>
          <a:lstStyle/>
          <a:p>
            <a:r>
              <a:rPr lang="en-US"/>
              <a:t>Ronny Kohavi</a:t>
            </a:r>
            <a:endParaRPr lang="en-US" dirty="0"/>
          </a:p>
        </p:txBody>
      </p:sp>
      <p:sp>
        <p:nvSpPr>
          <p:cNvPr id="9" name="Slide Number Placeholder 8"/>
          <p:cNvSpPr>
            <a:spLocks noGrp="1"/>
          </p:cNvSpPr>
          <p:nvPr>
            <p:ph type="sldNum" sz="quarter" idx="12"/>
          </p:nvPr>
        </p:nvSpPr>
        <p:spPr/>
        <p:txBody>
          <a:bodyPr/>
          <a:lstStyle/>
          <a:p>
            <a:fld id="{629637A9-119A-49DA-BD12-AAC58B377D80}" type="slidenum">
              <a:rPr lang="en-US" smtClean="0"/>
              <a:pPr/>
              <a:t>6</a:t>
            </a:fld>
            <a:endParaRPr lang="en-US" dirty="0"/>
          </a:p>
        </p:txBody>
      </p:sp>
      <p:grpSp>
        <p:nvGrpSpPr>
          <p:cNvPr id="12" name="Group 11"/>
          <p:cNvGrpSpPr/>
          <p:nvPr/>
        </p:nvGrpSpPr>
        <p:grpSpPr>
          <a:xfrm>
            <a:off x="8292581" y="3915894"/>
            <a:ext cx="3810005" cy="2130254"/>
            <a:chOff x="8292581" y="3915894"/>
            <a:chExt cx="3810005" cy="2130254"/>
          </a:xfrm>
        </p:grpSpPr>
        <p:grpSp>
          <p:nvGrpSpPr>
            <p:cNvPr id="11" name="Group 10"/>
            <p:cNvGrpSpPr/>
            <p:nvPr/>
          </p:nvGrpSpPr>
          <p:grpSpPr>
            <a:xfrm>
              <a:off x="8292581" y="3915894"/>
              <a:ext cx="3810005" cy="2130254"/>
              <a:chOff x="8039488" y="3527411"/>
              <a:chExt cx="3810005" cy="2130254"/>
            </a:xfrm>
          </p:grpSpPr>
          <p:sp>
            <p:nvSpPr>
              <p:cNvPr id="4" name="Rounded Rectangle 3"/>
              <p:cNvSpPr/>
              <p:nvPr/>
            </p:nvSpPr>
            <p:spPr>
              <a:xfrm>
                <a:off x="8039488" y="4174249"/>
                <a:ext cx="1001949" cy="836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Heavy Users</a:t>
                </a:r>
              </a:p>
            </p:txBody>
          </p:sp>
          <p:sp>
            <p:nvSpPr>
              <p:cNvPr id="5" name="Rounded Rectangle 4"/>
              <p:cNvSpPr/>
              <p:nvPr/>
            </p:nvSpPr>
            <p:spPr>
              <a:xfrm>
                <a:off x="9887748" y="4821087"/>
                <a:ext cx="1961745" cy="836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Have higher retention rates</a:t>
                </a:r>
              </a:p>
            </p:txBody>
          </p:sp>
          <p:sp>
            <p:nvSpPr>
              <p:cNvPr id="6" name="Rounded Rectangle 5"/>
              <p:cNvSpPr/>
              <p:nvPr/>
            </p:nvSpPr>
            <p:spPr>
              <a:xfrm>
                <a:off x="9887748" y="3527411"/>
                <a:ext cx="1961745" cy="836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Feature</a:t>
                </a:r>
              </a:p>
            </p:txBody>
          </p:sp>
        </p:grpSp>
        <p:cxnSp>
          <p:nvCxnSpPr>
            <p:cNvPr id="7" name="Straight Arrow Connector 6"/>
            <p:cNvCxnSpPr>
              <a:stCxn id="4" idx="3"/>
              <a:endCxn id="6" idx="1"/>
            </p:cNvCxnSpPr>
            <p:nvPr/>
          </p:nvCxnSpPr>
          <p:spPr>
            <a:xfrm flipV="1">
              <a:off x="9294530" y="4334183"/>
              <a:ext cx="846311" cy="6468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4" idx="3"/>
              <a:endCxn id="5" idx="1"/>
            </p:cNvCxnSpPr>
            <p:nvPr/>
          </p:nvCxnSpPr>
          <p:spPr>
            <a:xfrm>
              <a:off x="9294530" y="4981021"/>
              <a:ext cx="846311" cy="6468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6081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69" y="286603"/>
            <a:ext cx="11227324" cy="1034477"/>
          </a:xfrm>
        </p:spPr>
        <p:txBody>
          <a:bodyPr>
            <a:normAutofit/>
          </a:bodyPr>
          <a:lstStyle/>
          <a:p>
            <a:r>
              <a:rPr lang="en-US" dirty="0"/>
              <a:t>Example: Common Cause</a:t>
            </a:r>
          </a:p>
        </p:txBody>
      </p:sp>
      <p:sp>
        <p:nvSpPr>
          <p:cNvPr id="3" name="Content Placeholder 2"/>
          <p:cNvSpPr>
            <a:spLocks noGrp="1"/>
          </p:cNvSpPr>
          <p:nvPr>
            <p:ph idx="1"/>
          </p:nvPr>
        </p:nvSpPr>
        <p:spPr>
          <a:xfrm>
            <a:off x="622169" y="1497204"/>
            <a:ext cx="11305224" cy="4682532"/>
          </a:xfrm>
        </p:spPr>
        <p:txBody>
          <a:bodyPr>
            <a:normAutofit/>
          </a:bodyPr>
          <a:lstStyle/>
          <a:p>
            <a:r>
              <a:rPr lang="en-US" sz="2800" dirty="0"/>
              <a:t>Example Observation (highly stat-sig)</a:t>
            </a:r>
          </a:p>
          <a:p>
            <a:pPr>
              <a:buNone/>
            </a:pPr>
            <a:r>
              <a:rPr lang="en-US" sz="2800" dirty="0"/>
              <a:t>		</a:t>
            </a:r>
            <a:r>
              <a:rPr lang="en-US" sz="2800" b="1" dirty="0"/>
              <a:t>Palm size correlates with your life expectancy</a:t>
            </a:r>
          </a:p>
          <a:p>
            <a:pPr>
              <a:buNone/>
            </a:pPr>
            <a:r>
              <a:rPr lang="en-US" sz="2800" dirty="0"/>
              <a:t>	The larger your palm, the less you will live, on average</a:t>
            </a:r>
          </a:p>
          <a:p>
            <a:r>
              <a:rPr lang="en-US" sz="2800" dirty="0"/>
              <a:t>Try it out - look at your neighbors and you’ll see who </a:t>
            </a:r>
            <a:br>
              <a:rPr lang="en-US" sz="2800" dirty="0"/>
            </a:br>
            <a:r>
              <a:rPr lang="en-US" sz="2800" dirty="0"/>
              <a:t>is expected to live longer   </a:t>
            </a:r>
          </a:p>
          <a:p>
            <a:r>
              <a:rPr lang="en-US" sz="2800" dirty="0"/>
              <a:t>But…don’t try to bandage your hands, as there is a </a:t>
            </a:r>
            <a:r>
              <a:rPr lang="en-US" sz="2800" b="1" dirty="0"/>
              <a:t>common cause</a:t>
            </a:r>
            <a:endParaRPr lang="en-US" sz="2800" b="1" dirty="0">
              <a:highlight>
                <a:srgbClr val="FFFF00"/>
              </a:highlight>
            </a:endParaRPr>
          </a:p>
          <a:p>
            <a:r>
              <a:rPr lang="en-US" sz="2800" dirty="0"/>
              <a:t>Women have smaller palms and live 6 years longer on average</a:t>
            </a:r>
          </a:p>
        </p:txBody>
      </p:sp>
      <p:sp>
        <p:nvSpPr>
          <p:cNvPr id="6" name="Date Placeholder 5"/>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7</a:t>
            </a:fld>
            <a:endParaRPr lang="en-US" dirty="0"/>
          </a:p>
        </p:txBody>
      </p:sp>
    </p:spTree>
    <p:extLst>
      <p:ext uri="{BB962C8B-B14F-4D97-AF65-F5344CB8AC3E}">
        <p14:creationId xmlns:p14="http://schemas.microsoft.com/office/powerpoint/2010/main" val="737921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Measure user behavior before/after ship</a:t>
            </a:r>
          </a:p>
        </p:txBody>
      </p:sp>
      <p:sp>
        <p:nvSpPr>
          <p:cNvPr id="8" name="Content Placeholder 7"/>
          <p:cNvSpPr>
            <a:spLocks noGrp="1"/>
          </p:cNvSpPr>
          <p:nvPr>
            <p:ph idx="1"/>
          </p:nvPr>
        </p:nvSpPr>
        <p:spPr>
          <a:xfrm>
            <a:off x="7149830" y="1825625"/>
            <a:ext cx="4203970" cy="1523365"/>
          </a:xfrm>
        </p:spPr>
        <p:txBody>
          <a:bodyPr/>
          <a:lstStyle/>
          <a:p>
            <a:pPr marL="0" indent="0">
              <a:buNone/>
            </a:pPr>
            <a:r>
              <a:rPr lang="en-US" b="1" dirty="0"/>
              <a:t>Flaw: </a:t>
            </a:r>
            <a:r>
              <a:rPr lang="en-US" dirty="0"/>
              <a:t>This approach misses time related factors such as external events, weekends, holidays, seasonality, etc.</a:t>
            </a:r>
          </a:p>
          <a:p>
            <a:endParaRPr lang="en-US" dirty="0"/>
          </a:p>
        </p:txBody>
      </p:sp>
      <p:sp>
        <p:nvSpPr>
          <p:cNvPr id="4" name="Date Placeholder 3"/>
          <p:cNvSpPr>
            <a:spLocks noGrp="1"/>
          </p:cNvSpPr>
          <p:nvPr>
            <p:ph type="dt" sz="half" idx="10"/>
          </p:nvPr>
        </p:nvSpPr>
        <p:spPr/>
        <p:txBody>
          <a:bodyPr/>
          <a:lstStyle/>
          <a:p>
            <a:r>
              <a:rPr lang="en-US"/>
              <a:t>Ronny Kohavi</a:t>
            </a:r>
            <a:endParaRPr lang="en-US" dirty="0"/>
          </a:p>
        </p:txBody>
      </p:sp>
      <p:sp>
        <p:nvSpPr>
          <p:cNvPr id="3" name="Slide Number Placeholder 2"/>
          <p:cNvSpPr>
            <a:spLocks noGrp="1"/>
          </p:cNvSpPr>
          <p:nvPr>
            <p:ph type="sldNum" sz="quarter" idx="12"/>
          </p:nvPr>
        </p:nvSpPr>
        <p:spPr/>
        <p:txBody>
          <a:bodyPr/>
          <a:lstStyle/>
          <a:p>
            <a:fld id="{629637A9-119A-49DA-BD12-AAC58B377D80}" type="slidenum">
              <a:rPr lang="en-US" smtClean="0"/>
              <a:pPr/>
              <a:t>8</a:t>
            </a:fld>
            <a:endParaRPr lang="en-US" dirty="0"/>
          </a:p>
        </p:txBody>
      </p:sp>
      <p:graphicFrame>
        <p:nvGraphicFramePr>
          <p:cNvPr id="5" name="Chart 3"/>
          <p:cNvGraphicFramePr>
            <a:graphicFrameLocks/>
          </p:cNvGraphicFramePr>
          <p:nvPr>
            <p:extLst>
              <p:ext uri="{D42A27DB-BD31-4B8C-83A1-F6EECF244321}">
                <p14:modId xmlns:p14="http://schemas.microsoft.com/office/powerpoint/2010/main" val="2901402458"/>
              </p:ext>
            </p:extLst>
          </p:nvPr>
        </p:nvGraphicFramePr>
        <p:xfrm>
          <a:off x="1167578" y="1251861"/>
          <a:ext cx="5473251" cy="4657448"/>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a:off x="2371383" y="5748152"/>
            <a:ext cx="2064604"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rPr>
              <a:t>Before and after example</a:t>
            </a:r>
          </a:p>
        </p:txBody>
      </p:sp>
      <p:graphicFrame>
        <p:nvGraphicFramePr>
          <p:cNvPr id="6" name="Chart 5"/>
          <p:cNvGraphicFramePr>
            <a:graphicFrameLocks/>
          </p:cNvGraphicFramePr>
          <p:nvPr>
            <p:extLst>
              <p:ext uri="{D42A27DB-BD31-4B8C-83A1-F6EECF244321}">
                <p14:modId xmlns:p14="http://schemas.microsoft.com/office/powerpoint/2010/main" val="3349582121"/>
              </p:ext>
            </p:extLst>
          </p:nvPr>
        </p:nvGraphicFramePr>
        <p:xfrm>
          <a:off x="1275800" y="1252422"/>
          <a:ext cx="5365030" cy="4656887"/>
        </p:xfrm>
        <a:graphic>
          <a:graphicData uri="http://schemas.openxmlformats.org/drawingml/2006/chart">
            <c:chart xmlns:c="http://schemas.openxmlformats.org/drawingml/2006/chart" xmlns:r="http://schemas.openxmlformats.org/officeDocument/2006/relationships" r:id="rId4"/>
          </a:graphicData>
        </a:graphic>
      </p:graphicFrame>
      <p:grpSp>
        <p:nvGrpSpPr>
          <p:cNvPr id="12" name="Group 11"/>
          <p:cNvGrpSpPr/>
          <p:nvPr/>
        </p:nvGrpSpPr>
        <p:grpSpPr>
          <a:xfrm>
            <a:off x="1167578" y="2063503"/>
            <a:ext cx="2855781" cy="1765547"/>
            <a:chOff x="7111195" y="2063503"/>
            <a:chExt cx="2240431" cy="1378355"/>
          </a:xfrm>
        </p:grpSpPr>
        <p:sp>
          <p:nvSpPr>
            <p:cNvPr id="10" name="Down Arrow 9"/>
            <p:cNvSpPr/>
            <p:nvPr/>
          </p:nvSpPr>
          <p:spPr>
            <a:xfrm rot="18497596">
              <a:off x="8496808" y="2587041"/>
              <a:ext cx="774357" cy="935278"/>
            </a:xfrm>
            <a:prstGeom prst="downArrow">
              <a:avLst>
                <a:gd name="adj1" fmla="val 50000"/>
                <a:gd name="adj2" fmla="val 4807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 name="Rounded Rectangle 6"/>
            <p:cNvSpPr/>
            <p:nvPr/>
          </p:nvSpPr>
          <p:spPr>
            <a:xfrm>
              <a:off x="7111195" y="2063503"/>
              <a:ext cx="1499286" cy="873211"/>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1"/>
                  </a:solidFill>
                  <a:effectLst/>
                  <a:uLnTx/>
                  <a:uFillTx/>
                </a:rPr>
                <a:t>Oprah calls Kindle "her new favorite thing" </a:t>
              </a:r>
            </a:p>
          </p:txBody>
        </p:sp>
      </p:grpSp>
      <p:sp>
        <p:nvSpPr>
          <p:cNvPr id="16" name="Content Placeholder 7"/>
          <p:cNvSpPr txBox="1">
            <a:spLocks/>
          </p:cNvSpPr>
          <p:nvPr/>
        </p:nvSpPr>
        <p:spPr>
          <a:xfrm>
            <a:off x="7149830" y="3580585"/>
            <a:ext cx="4203970" cy="1523365"/>
          </a:xfrm>
          <a:prstGeom prst="rect">
            <a:avLst/>
          </a:prstGeom>
          <a:solidFill>
            <a:schemeClr val="bg1"/>
          </a:solidFill>
        </p:spPr>
        <p:txBody>
          <a:bodyPr vert="horz" lIns="0" tIns="45720" rIns="0" bIns="45720" rtlCol="0">
            <a:normAutofit/>
          </a:bodyPr>
          <a:lst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20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8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Wingdings" panose="05000000000000000000" pitchFamily="2" charset="2"/>
              <a:buNone/>
            </a:pPr>
            <a:r>
              <a:rPr lang="en-US" dirty="0"/>
              <a:t>The new site (B) always does worse than the original (A)</a:t>
            </a:r>
          </a:p>
          <a:p>
            <a:endParaRPr lang="en-US" dirty="0"/>
          </a:p>
        </p:txBody>
      </p:sp>
    </p:spTree>
    <p:extLst>
      <p:ext uri="{BB962C8B-B14F-4D97-AF65-F5344CB8AC3E}">
        <p14:creationId xmlns:p14="http://schemas.microsoft.com/office/powerpoint/2010/main" val="84622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Graphic spid="5" grpId="0">
        <p:bldAsOne/>
      </p:bldGraphic>
      <p:bldGraphic spid="5" grpId="1">
        <p:bldAsOne/>
      </p:bldGraphic>
      <p:bldP spid="15" grpId="0"/>
      <p:bldGraphic spid="6" grpId="0">
        <p:bldAsOne/>
      </p:bldGraphic>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31520" y="1527142"/>
            <a:ext cx="7383780" cy="1010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r>
              <a:rPr lang="en-US"/>
              <a:t>Ronny Kohavi</a:t>
            </a:r>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9</a:t>
            </a:fld>
            <a:endParaRPr lang="en-US" dirty="0"/>
          </a:p>
        </p:txBody>
      </p:sp>
      <p:sp>
        <p:nvSpPr>
          <p:cNvPr id="6" name="Shape 214017"/>
          <p:cNvSpPr txBox="1">
            <a:spLocks noChangeArrowheads="1"/>
          </p:cNvSpPr>
          <p:nvPr/>
        </p:nvSpPr>
        <p:spPr>
          <a:xfrm>
            <a:off x="622169" y="286603"/>
            <a:ext cx="11227324" cy="769199"/>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A/B Tests in One Slide</a:t>
            </a:r>
          </a:p>
        </p:txBody>
      </p:sp>
      <p:sp>
        <p:nvSpPr>
          <p:cNvPr id="7" name="Shape 214018"/>
          <p:cNvSpPr txBox="1">
            <a:spLocks noChangeArrowheads="1"/>
          </p:cNvSpPr>
          <p:nvPr/>
        </p:nvSpPr>
        <p:spPr>
          <a:xfrm>
            <a:off x="443060" y="1225486"/>
            <a:ext cx="11227324" cy="5128180"/>
          </a:xfrm>
          <a:prstGeom prst="rect">
            <a:avLst/>
          </a:prstGeom>
        </p:spPr>
        <p:txBody>
          <a:bodyPr vert="horz" lIns="0" tIns="45720" rIns="0" bIns="45720" rtlCol="0">
            <a:normAutofit lnSpcReduction="10000"/>
          </a:bodyPr>
          <a:lst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Concept is trivial</a:t>
            </a:r>
          </a:p>
          <a:p>
            <a:pPr lvl="1"/>
            <a:r>
              <a:rPr lang="en-US" sz="2200" dirty="0"/>
              <a:t>Randomly split traffic between two (or more) versions</a:t>
            </a:r>
          </a:p>
          <a:p>
            <a:pPr lvl="2"/>
            <a:r>
              <a:rPr lang="en-US" sz="2200" dirty="0"/>
              <a:t>A (Control, typically existing system)</a:t>
            </a:r>
          </a:p>
          <a:p>
            <a:pPr lvl="2"/>
            <a:r>
              <a:rPr lang="en-US" sz="2200" dirty="0"/>
              <a:t>B (Treatment)</a:t>
            </a:r>
          </a:p>
          <a:p>
            <a:pPr lvl="1"/>
            <a:r>
              <a:rPr lang="en-US" sz="2200" dirty="0"/>
              <a:t>Collect metrics of interest</a:t>
            </a:r>
          </a:p>
          <a:p>
            <a:pPr lvl="1"/>
            <a:r>
              <a:rPr lang="en-US" sz="2200" dirty="0"/>
              <a:t>Analyze </a:t>
            </a:r>
            <a:r>
              <a:rPr lang="en-US" dirty="0"/>
              <a:t> </a:t>
            </a:r>
          </a:p>
          <a:p>
            <a:r>
              <a:rPr lang="en-US" sz="2400" dirty="0"/>
              <a:t>A/B test is the simplest controlled experiment</a:t>
            </a:r>
          </a:p>
          <a:p>
            <a:pPr lvl="1"/>
            <a:r>
              <a:rPr lang="en-US" sz="2200" dirty="0"/>
              <a:t> A/B/n is common in practice: compare A/B/C/D, not just two variants</a:t>
            </a:r>
          </a:p>
          <a:p>
            <a:pPr lvl="1"/>
            <a:r>
              <a:rPr lang="en-US" sz="2200" dirty="0"/>
              <a:t>Equivalent names: Flights (Microsoft), 1% Tests (Google), Bucket tests (Yahoo!), </a:t>
            </a:r>
            <a:br>
              <a:rPr lang="en-US" sz="2200" dirty="0"/>
            </a:br>
            <a:r>
              <a:rPr lang="en-US" sz="2200" dirty="0"/>
              <a:t>Field experiments (medicine, Facebook), randomized clinical trials (RCTs, medicine) </a:t>
            </a:r>
          </a:p>
          <a:p>
            <a:r>
              <a:rPr lang="en-US" sz="2400" dirty="0"/>
              <a:t>Must run statistical tests to confirm differences are not due to chance</a:t>
            </a:r>
          </a:p>
          <a:p>
            <a:r>
              <a:rPr lang="en-US" sz="2400" dirty="0"/>
              <a:t>Best scientific way to prove </a:t>
            </a:r>
            <a:r>
              <a:rPr lang="en-US" sz="2400" dirty="0">
                <a:solidFill>
                  <a:srgbClr val="92D050"/>
                </a:solidFill>
              </a:rPr>
              <a:t>causality</a:t>
            </a:r>
            <a:r>
              <a:rPr lang="en-US" sz="2400" dirty="0"/>
              <a:t>, i.e., the changes in metrics are caused by changes introduced in the treatment(s)</a:t>
            </a:r>
            <a:endParaRPr lang="en-US" sz="2400" dirty="0">
              <a:latin typeface="Times New Roman" pitchFamily="18" charset="0"/>
            </a:endParaRPr>
          </a:p>
        </p:txBody>
      </p:sp>
      <p:pic>
        <p:nvPicPr>
          <p:cNvPr id="8" name="Rectangle 5124"/>
          <p:cNvPicPr>
            <a:picLocks noChangeAspect="1" noChangeArrowheads="1"/>
          </p:cNvPicPr>
          <p:nvPr/>
        </p:nvPicPr>
        <p:blipFill>
          <a:blip r:embed="rId3">
            <a:lum bright="10000"/>
          </a:blip>
          <a:srcRect/>
          <a:stretch>
            <a:fillRect/>
          </a:stretch>
        </p:blipFill>
        <p:spPr bwMode="auto">
          <a:xfrm>
            <a:off x="7003701" y="0"/>
            <a:ext cx="5188299" cy="3597073"/>
          </a:xfrm>
          <a:prstGeom prst="rect">
            <a:avLst/>
          </a:prstGeom>
          <a:solidFill>
            <a:srgbClr val="FFFFCC"/>
          </a:solidFill>
          <a:ln w="9525">
            <a:noFill/>
            <a:miter lim="800000"/>
            <a:headEnd/>
            <a:tailEnd/>
          </a:ln>
        </p:spPr>
      </p:pic>
    </p:spTree>
    <p:extLst>
      <p:ext uri="{BB962C8B-B14F-4D97-AF65-F5344CB8AC3E}">
        <p14:creationId xmlns:p14="http://schemas.microsoft.com/office/powerpoint/2010/main" val="122338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New Ronnyk">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13348</TotalTime>
  <Words>4264</Words>
  <Application>Microsoft Office PowerPoint</Application>
  <PresentationFormat>Widescreen</PresentationFormat>
  <Paragraphs>705</Paragraphs>
  <Slides>56</Slides>
  <Notes>56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56</vt:i4>
      </vt:variant>
    </vt:vector>
  </HeadingPairs>
  <TitlesOfParts>
    <vt:vector size="67" baseType="lpstr">
      <vt:lpstr>Arial</vt:lpstr>
      <vt:lpstr>Calibri</vt:lpstr>
      <vt:lpstr>Calibri Light</vt:lpstr>
      <vt:lpstr>Cambria Math</vt:lpstr>
      <vt:lpstr>Courier New</vt:lpstr>
      <vt:lpstr>Segoe</vt:lpstr>
      <vt:lpstr>Segoe UI</vt:lpstr>
      <vt:lpstr>Segoe UI Light</vt:lpstr>
      <vt:lpstr>Times New Roman</vt:lpstr>
      <vt:lpstr>Wingdings</vt:lpstr>
      <vt:lpstr>New Ronnyk</vt:lpstr>
      <vt:lpstr>A/B Testing at Scale: Accelerating Software Innovation  Introduction </vt:lpstr>
      <vt:lpstr>The Life of a Great Idea – True Bing Story</vt:lpstr>
      <vt:lpstr>The Life of a Great Idea (cont)</vt:lpstr>
      <vt:lpstr>We have lots of ideas to make our products better…</vt:lpstr>
      <vt:lpstr>It’s Hard to Assess the Value of Ideas</vt:lpstr>
      <vt:lpstr>Your Feature Reduces Churn!</vt:lpstr>
      <vt:lpstr>Example: Common Cause</vt:lpstr>
      <vt:lpstr>Measure user behavior before/after ship</vt:lpstr>
      <vt:lpstr>PowerPoint Presentation</vt:lpstr>
      <vt:lpstr>Advantages</vt:lpstr>
      <vt:lpstr>Advantage: Sensitivity!</vt:lpstr>
      <vt:lpstr>Why is Sensitivity Important?</vt:lpstr>
      <vt:lpstr>Advantage: Unexpected Consequences</vt:lpstr>
      <vt:lpstr>Real Examples</vt:lpstr>
      <vt:lpstr>Windows Search Box</vt:lpstr>
      <vt:lpstr>Windows Search Box (cont)</vt:lpstr>
      <vt:lpstr>Example 2: SERP Truncation</vt:lpstr>
      <vt:lpstr>SERP Truncation</vt:lpstr>
      <vt:lpstr>Example 3: Bing Ads with Site Links</vt:lpstr>
      <vt:lpstr>Bing Ads with Site Links</vt:lpstr>
      <vt:lpstr>Bing - Experimentation at Scale</vt:lpstr>
      <vt:lpstr>Bing Ads Revenue per Search(*) – Inch by Inch</vt:lpstr>
      <vt:lpstr>Pitfall 1: Failing to agree on a good  Overall Evaluation Criterion (OEC)</vt:lpstr>
      <vt:lpstr>Example of Bad OEC</vt:lpstr>
      <vt:lpstr>Bad OEC Example</vt:lpstr>
      <vt:lpstr>Pitfall 2: Misinterpreting P-values</vt:lpstr>
      <vt:lpstr>Pitfall 3: Failing to Validate the  Experimentation System</vt:lpstr>
      <vt:lpstr>Example A/A test</vt:lpstr>
      <vt:lpstr>MSN Experiment: Add More Infopane Slides</vt:lpstr>
      <vt:lpstr>MSN Experiment: SRM</vt:lpstr>
      <vt:lpstr>Pitfall 4: Failing to Validate Data Quality</vt:lpstr>
      <vt:lpstr>The Best Data Scientists are Skeptics</vt:lpstr>
      <vt:lpstr>The Cultural Challenge</vt:lpstr>
      <vt:lpstr>Cultural Stage 1: Hubris</vt:lpstr>
      <vt:lpstr>Cultural Stage 2: Insight through Measurement and Control</vt:lpstr>
      <vt:lpstr>Cultural Stage 2: Insight through  Measurement and Control</vt:lpstr>
      <vt:lpstr>Cultural Stage 3: Semmelweis Reflex</vt:lpstr>
      <vt:lpstr>Cultural Stage 4: Fundamental Understanding</vt:lpstr>
      <vt:lpstr>Summary: Evolve the Culture</vt:lpstr>
      <vt:lpstr>Maturity Model in Experimentation</vt:lpstr>
      <vt:lpstr>PowerPoint Presentation</vt:lpstr>
      <vt:lpstr>Ethics</vt:lpstr>
      <vt:lpstr>The HiPPO</vt:lpstr>
      <vt:lpstr>Summary</vt:lpstr>
      <vt:lpstr>Additional Slides</vt:lpstr>
      <vt:lpstr>Motivation: Product Development</vt:lpstr>
      <vt:lpstr>Personalized Correlated Recommendations</vt:lpstr>
      <vt:lpstr>Hierarchy of Evidence and Observational Studies</vt:lpstr>
      <vt:lpstr>Advantage of Controlled Experiments</vt:lpstr>
      <vt:lpstr>Systematic Studies of Observational Studies</vt:lpstr>
      <vt:lpstr>The Experimentation Platform</vt:lpstr>
      <vt:lpstr>The OEC</vt:lpstr>
      <vt:lpstr>OEC for Search</vt:lpstr>
      <vt:lpstr>Puzzle Explained</vt:lpstr>
      <vt:lpstr>Get the Stats Right</vt:lpstr>
      <vt:lpstr>Online is Different than Offline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Ronny Kohavi (EXP)</dc:creator>
  <cp:lastModifiedBy>Ronny Kohavi (EXP)</cp:lastModifiedBy>
  <cp:revision>373</cp:revision>
  <dcterms:created xsi:type="dcterms:W3CDTF">2014-02-11T00:22:00Z</dcterms:created>
  <dcterms:modified xsi:type="dcterms:W3CDTF">2018-03-07T00:28:35Z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ronnyk@microsoft.com</vt:lpwstr>
  </property>
  <property fmtid="{D5CDD505-2E9C-101B-9397-08002B2CF9AE}" pid="6" name="MSIP_Label_f42aa342-8706-4288-bd11-ebb85995028c_SetDate">
    <vt:lpwstr>2017-08-04T18:43:49.4268128-07:00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